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6"/>
  </p:notesMasterIdLst>
  <p:sldIdLst>
    <p:sldId id="256" r:id="rId2"/>
    <p:sldId id="285" r:id="rId3"/>
    <p:sldId id="287" r:id="rId4"/>
    <p:sldId id="288" r:id="rId5"/>
    <p:sldId id="277" r:id="rId6"/>
    <p:sldId id="258" r:id="rId7"/>
    <p:sldId id="281" r:id="rId8"/>
    <p:sldId id="278" r:id="rId9"/>
    <p:sldId id="294" r:id="rId10"/>
    <p:sldId id="269" r:id="rId11"/>
    <p:sldId id="279" r:id="rId12"/>
    <p:sldId id="270" r:id="rId13"/>
    <p:sldId id="261" r:id="rId14"/>
    <p:sldId id="262" r:id="rId15"/>
    <p:sldId id="275" r:id="rId16"/>
    <p:sldId id="271" r:id="rId17"/>
    <p:sldId id="274" r:id="rId18"/>
    <p:sldId id="265" r:id="rId19"/>
    <p:sldId id="272" r:id="rId20"/>
    <p:sldId id="289" r:id="rId21"/>
    <p:sldId id="290" r:id="rId22"/>
    <p:sldId id="291" r:id="rId23"/>
    <p:sldId id="292" r:id="rId24"/>
    <p:sldId id="293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390" autoAdjust="0"/>
    <p:restoredTop sz="93011" autoAdjust="0"/>
  </p:normalViewPr>
  <p:slideViewPr>
    <p:cSldViewPr>
      <p:cViewPr>
        <p:scale>
          <a:sx n="78" d="100"/>
          <a:sy n="78" d="100"/>
        </p:scale>
        <p:origin x="-1428" y="-1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BFE8FE1-2338-4BAC-A819-136741B436D0}" type="datetimeFigureOut">
              <a:rPr lang="ru-RU" smtClean="0"/>
              <a:pPr/>
              <a:t>10.11.2022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D09D62A-B922-4265-97C3-F8BF0B861A7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30333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09D62A-B922-4265-97C3-F8BF0B861A76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10.11.2022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10.11.2022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Заголовок 10"/>
          <p:cNvSpPr>
            <a:spLocks noGrp="1"/>
          </p:cNvSpPr>
          <p:nvPr>
            <p:ph type="title"/>
          </p:nvPr>
        </p:nvSpPr>
        <p:spPr>
          <a:xfrm>
            <a:off x="457200" y="908720"/>
            <a:ext cx="8229600" cy="792088"/>
          </a:xfrm>
        </p:spPr>
        <p:txBody>
          <a:bodyPr>
            <a:normAutofit fontScale="90000"/>
          </a:bodyPr>
          <a:lstStyle/>
          <a:p>
            <a:pPr algn="ctr">
              <a:spcAft>
                <a:spcPts val="0"/>
              </a:spcAft>
            </a:pPr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b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4400" dirty="0">
                <a:ea typeface="Times New Roman"/>
                <a:cs typeface="Times New Roman"/>
              </a:rPr>
              <a:t/>
            </a:r>
            <a:br>
              <a:rPr lang="ru-RU" sz="4400" dirty="0">
                <a:ea typeface="Times New Roman"/>
                <a:cs typeface="Times New Roman"/>
              </a:rPr>
            </a:br>
            <a:r>
              <a:rPr lang="ru-RU" sz="4400" dirty="0" smtClean="0">
                <a:ea typeface="Times New Roman"/>
                <a:cs typeface="Times New Roman"/>
              </a:rPr>
              <a:t/>
            </a:r>
            <a:br>
              <a:rPr lang="ru-RU" sz="4400" dirty="0" smtClean="0">
                <a:ea typeface="Times New Roman"/>
                <a:cs typeface="Times New Roman"/>
              </a:rPr>
            </a:br>
            <a:r>
              <a:rPr lang="ru-RU" sz="4400" dirty="0">
                <a:ea typeface="Times New Roman"/>
                <a:cs typeface="Times New Roman"/>
              </a:rPr>
              <a:t/>
            </a:r>
            <a:br>
              <a:rPr lang="ru-RU" sz="4400" dirty="0">
                <a:ea typeface="Times New Roman"/>
                <a:cs typeface="Times New Roman"/>
              </a:rPr>
            </a:br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2000" dirty="0">
                <a:solidFill>
                  <a:srgbClr val="04617B"/>
                </a:solidFill>
                <a:latin typeface="Times New Roman"/>
                <a:ea typeface="Times New Roman"/>
                <a:cs typeface="Times New Roman"/>
              </a:rPr>
              <a:t>Районный слет школьных лесничеств  в рамках  </a:t>
            </a:r>
            <a:r>
              <a:rPr lang="ru-RU" sz="2000" dirty="0">
                <a:solidFill>
                  <a:srgbClr val="04617B"/>
                </a:solidFill>
                <a:ea typeface="Times New Roman"/>
                <a:cs typeface="Times New Roman"/>
              </a:rPr>
              <a:t/>
            </a:r>
            <a:br>
              <a:rPr lang="ru-RU" sz="2000" dirty="0">
                <a:solidFill>
                  <a:srgbClr val="04617B"/>
                </a:solidFill>
                <a:ea typeface="Times New Roman"/>
                <a:cs typeface="Times New Roman"/>
              </a:rPr>
            </a:br>
            <a:r>
              <a:rPr lang="ru-RU" sz="2000" dirty="0">
                <a:solidFill>
                  <a:srgbClr val="04617B"/>
                </a:solidFill>
                <a:latin typeface="Times New Roman"/>
                <a:ea typeface="Times New Roman"/>
                <a:cs typeface="Times New Roman"/>
              </a:rPr>
              <a:t>районного проекта   </a:t>
            </a:r>
            <a:r>
              <a:rPr lang="ru-RU" sz="2000" b="1" dirty="0">
                <a:solidFill>
                  <a:srgbClr val="04617B"/>
                </a:solidFill>
                <a:latin typeface="Times New Roman"/>
                <a:ea typeface="Times New Roman"/>
                <a:cs typeface="Times New Roman"/>
              </a:rPr>
              <a:t>«КОНДА ЭКО»,</a:t>
            </a:r>
            <a:r>
              <a:rPr lang="ru-RU" sz="2000" dirty="0">
                <a:solidFill>
                  <a:srgbClr val="04617B"/>
                </a:solidFill>
                <a:ea typeface="Times New Roman"/>
                <a:cs typeface="Times New Roman"/>
              </a:rPr>
              <a:t/>
            </a:r>
            <a:br>
              <a:rPr lang="ru-RU" sz="2000" dirty="0">
                <a:solidFill>
                  <a:srgbClr val="04617B"/>
                </a:solidFill>
                <a:ea typeface="Times New Roman"/>
                <a:cs typeface="Times New Roman"/>
              </a:rPr>
            </a:br>
            <a:r>
              <a:rPr lang="ru-RU" sz="2000" dirty="0">
                <a:solidFill>
                  <a:srgbClr val="04617B"/>
                </a:solidFill>
                <a:latin typeface="Times New Roman"/>
                <a:ea typeface="Times New Roman"/>
                <a:cs typeface="Times New Roman"/>
              </a:rPr>
              <a:t>посвященного 100-летию </a:t>
            </a:r>
            <a:r>
              <a:rPr lang="ru-RU" sz="2000" dirty="0" err="1">
                <a:solidFill>
                  <a:srgbClr val="04617B"/>
                </a:solidFill>
                <a:latin typeface="Times New Roman"/>
                <a:ea typeface="Times New Roman"/>
                <a:cs typeface="Times New Roman"/>
              </a:rPr>
              <a:t>Кондинского</a:t>
            </a:r>
            <a:r>
              <a:rPr lang="ru-RU" sz="2000" dirty="0">
                <a:solidFill>
                  <a:srgbClr val="04617B"/>
                </a:solidFill>
                <a:latin typeface="Times New Roman"/>
                <a:ea typeface="Times New Roman"/>
                <a:cs typeface="Times New Roman"/>
              </a:rPr>
              <a:t> района</a:t>
            </a:r>
            <a:r>
              <a:rPr lang="ru-RU" sz="2000" dirty="0">
                <a:solidFill>
                  <a:srgbClr val="04617B"/>
                </a:solidFill>
                <a:ea typeface="Times New Roman"/>
                <a:cs typeface="Times New Roman"/>
              </a:rPr>
              <a:t/>
            </a:r>
            <a:br>
              <a:rPr lang="ru-RU" sz="2000" dirty="0">
                <a:solidFill>
                  <a:srgbClr val="04617B"/>
                </a:solidFill>
                <a:ea typeface="Times New Roman"/>
                <a:cs typeface="Times New Roman"/>
              </a:rPr>
            </a:br>
            <a:r>
              <a:rPr lang="ru-RU" sz="2200" b="1" dirty="0" smtClean="0">
                <a:solidFill>
                  <a:schemeClr val="tx2">
                    <a:lumMod val="75000"/>
                  </a:schemeClr>
                </a:solidFill>
              </a:rPr>
              <a:t>проект 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3100" b="1" dirty="0" smtClean="0">
                <a:solidFill>
                  <a:schemeClr val="tx2">
                    <a:lumMod val="75000"/>
                  </a:schemeClr>
                </a:solidFill>
              </a:rPr>
              <a:t>География и экология реки </a:t>
            </a:r>
            <a:r>
              <a:rPr lang="ru-RU" sz="3100" b="1" dirty="0" err="1" smtClean="0">
                <a:solidFill>
                  <a:schemeClr val="tx2">
                    <a:lumMod val="75000"/>
                  </a:schemeClr>
                </a:solidFill>
              </a:rPr>
              <a:t>Конды</a:t>
            </a:r>
            <a:endParaRPr lang="ru-RU" sz="31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2" name="Содержимое 11"/>
          <p:cNvSpPr>
            <a:spLocks noGrp="1"/>
          </p:cNvSpPr>
          <p:nvPr>
            <p:ph sz="half" idx="2"/>
          </p:nvPr>
        </p:nvSpPr>
        <p:spPr>
          <a:xfrm>
            <a:off x="4857752" y="3214686"/>
            <a:ext cx="4286248" cy="2911477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Выполнила: </a:t>
            </a:r>
          </a:p>
          <a:p>
            <a:pPr>
              <a:buNone/>
            </a:pP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Ученица 7 б класса</a:t>
            </a:r>
          </a:p>
          <a:p>
            <a:pPr>
              <a:buNone/>
            </a:pP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МКОУ </a:t>
            </a:r>
            <a:r>
              <a:rPr lang="ru-RU" sz="2400" dirty="0" err="1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Морткинской</a:t>
            </a: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СОШ</a:t>
            </a:r>
          </a:p>
          <a:p>
            <a:pPr>
              <a:buNone/>
            </a:pP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Назарова Яна</a:t>
            </a:r>
          </a:p>
          <a:p>
            <a:pPr>
              <a:buNone/>
            </a:pPr>
            <a:r>
              <a:rPr lang="ru-RU" sz="2400" b="1" dirty="0" smtClean="0"/>
              <a:t>Руководитель:</a:t>
            </a:r>
            <a:endParaRPr lang="ru-RU" sz="2400" dirty="0" smtClean="0"/>
          </a:p>
          <a:p>
            <a:pPr>
              <a:buNone/>
            </a:pPr>
            <a:r>
              <a:rPr lang="ru-RU" sz="2400" dirty="0" smtClean="0"/>
              <a:t> </a:t>
            </a: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</a:rPr>
              <a:t>учитель биологии и географии МКОУ </a:t>
            </a:r>
            <a:r>
              <a:rPr lang="ru-RU" sz="2400" dirty="0" err="1" smtClean="0">
                <a:solidFill>
                  <a:schemeClr val="accent1">
                    <a:lumMod val="50000"/>
                  </a:schemeClr>
                </a:solidFill>
              </a:rPr>
              <a:t>Морткинская</a:t>
            </a: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</a:rPr>
              <a:t> СОШ</a:t>
            </a:r>
          </a:p>
          <a:p>
            <a:pPr>
              <a:buNone/>
            </a:pPr>
            <a:r>
              <a:rPr lang="ru-RU" sz="2400" dirty="0" err="1" smtClean="0">
                <a:solidFill>
                  <a:schemeClr val="accent1">
                    <a:lumMod val="50000"/>
                  </a:schemeClr>
                </a:solidFill>
              </a:rPr>
              <a:t>Иноземцева</a:t>
            </a: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</a:rPr>
              <a:t> Светлана  Семёновна</a:t>
            </a:r>
          </a:p>
          <a:p>
            <a:pPr>
              <a:buNone/>
            </a:pPr>
            <a:endParaRPr lang="ru-RU" sz="2400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9" name="Содержимое 7" descr="http://www.tyum-pravda.ru/images/stories/2014/029/029-3-1.jpg"/>
          <p:cNvPicPr>
            <a:picLocks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2071678"/>
            <a:ext cx="4038600" cy="393763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457200" y="2786057"/>
            <a:ext cx="3400420" cy="3568867"/>
          </a:xfrm>
        </p:spPr>
        <p:txBody>
          <a:bodyPr>
            <a:normAutofit fontScale="92500" lnSpcReduction="20000"/>
          </a:bodyPr>
          <a:lstStyle/>
          <a:p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Географическое положение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ru-RU" sz="3600" dirty="0" smtClean="0">
                <a:solidFill>
                  <a:schemeClr val="tx2">
                    <a:lumMod val="75000"/>
                  </a:schemeClr>
                </a:solidFill>
              </a:rPr>
              <a:t>Река протекает через 3 района </a:t>
            </a:r>
            <a:r>
              <a:rPr lang="ru-RU" sz="3600" dirty="0" err="1" smtClean="0">
                <a:solidFill>
                  <a:schemeClr val="tx2">
                    <a:lumMod val="75000"/>
                  </a:schemeClr>
                </a:solidFill>
              </a:rPr>
              <a:t>ХМАО-Югры</a:t>
            </a:r>
            <a:r>
              <a:rPr lang="ru-RU" sz="3600" dirty="0" smtClean="0">
                <a:solidFill>
                  <a:schemeClr val="tx2">
                    <a:lumMod val="75000"/>
                  </a:schemeClr>
                </a:solidFill>
              </a:rPr>
              <a:t>: Советский, </a:t>
            </a:r>
            <a:r>
              <a:rPr lang="ru-RU" sz="3600" dirty="0" err="1" smtClean="0">
                <a:solidFill>
                  <a:schemeClr val="tx2">
                    <a:lumMod val="75000"/>
                  </a:schemeClr>
                </a:solidFill>
              </a:rPr>
              <a:t>Кондинский</a:t>
            </a:r>
            <a:r>
              <a:rPr lang="ru-RU" sz="3600" dirty="0" smtClean="0">
                <a:solidFill>
                  <a:schemeClr val="tx2">
                    <a:lumMod val="75000"/>
                  </a:schemeClr>
                </a:solidFill>
              </a:rPr>
              <a:t>, Ханты-Мансийский</a:t>
            </a:r>
            <a:endParaRPr lang="ru-RU" sz="360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6146" name="Picture 2" descr="C:\Users\Светлана\Desktop\на конде и не только\для презентации\1461308129_dscn2333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4648200" y="2623344"/>
            <a:ext cx="4038600" cy="30289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err="1" smtClean="0"/>
              <a:t>Конда</a:t>
            </a:r>
            <a:r>
              <a:rPr lang="ru-RU" dirty="0" smtClean="0"/>
              <a:t> у д. Сотник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214282" y="1600200"/>
            <a:ext cx="4281518" cy="4757758"/>
          </a:xfrm>
        </p:spPr>
        <p:txBody>
          <a:bodyPr>
            <a:normAutofit/>
          </a:bodyPr>
          <a:lstStyle/>
          <a:p>
            <a:endParaRPr lang="ru-RU" sz="2400" dirty="0" smtClean="0"/>
          </a:p>
          <a:p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</a:rPr>
              <a:t>От истока к устью на </a:t>
            </a:r>
            <a:r>
              <a:rPr lang="ru-RU" sz="2400" dirty="0" err="1" smtClean="0">
                <a:solidFill>
                  <a:schemeClr val="tx2">
                    <a:lumMod val="75000"/>
                  </a:schemeClr>
                </a:solidFill>
              </a:rPr>
              <a:t>Конде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</a:rPr>
              <a:t> расположено  много населённых пунктов, таких как: </a:t>
            </a:r>
            <a:r>
              <a:rPr lang="ru-RU" sz="2400" dirty="0" err="1" smtClean="0">
                <a:solidFill>
                  <a:schemeClr val="tx2">
                    <a:lumMod val="75000"/>
                  </a:schemeClr>
                </a:solidFill>
              </a:rPr>
              <a:t>Шаим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ru-RU" sz="2400" dirty="0" err="1" smtClean="0">
                <a:solidFill>
                  <a:schemeClr val="tx2">
                    <a:lumMod val="75000"/>
                  </a:schemeClr>
                </a:solidFill>
              </a:rPr>
              <a:t>Чантырья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ru-RU" sz="2400" dirty="0" err="1" smtClean="0">
                <a:solidFill>
                  <a:schemeClr val="tx2">
                    <a:lumMod val="75000"/>
                  </a:schemeClr>
                </a:solidFill>
              </a:rPr>
              <a:t>Ушья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ru-RU" sz="2400" dirty="0" err="1" smtClean="0">
                <a:solidFill>
                  <a:schemeClr val="tx2">
                    <a:lumMod val="75000"/>
                  </a:schemeClr>
                </a:solidFill>
              </a:rPr>
              <a:t>Мулымья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ru-RU" sz="2400" dirty="0" err="1" smtClean="0">
                <a:solidFill>
                  <a:schemeClr val="tx2">
                    <a:lumMod val="75000"/>
                  </a:schemeClr>
                </a:solidFill>
              </a:rPr>
              <a:t>Урай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</a:rPr>
              <a:t>, Половинка, Луговой, Междуреченский, Сотник, </a:t>
            </a:r>
            <a:r>
              <a:rPr lang="ru-RU" sz="2400" dirty="0" err="1" smtClean="0">
                <a:solidFill>
                  <a:schemeClr val="tx2">
                    <a:lumMod val="75000"/>
                  </a:schemeClr>
                </a:solidFill>
              </a:rPr>
              <a:t>Ямки,Юмас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ru-RU" sz="2400" dirty="0" err="1" smtClean="0">
                <a:solidFill>
                  <a:schemeClr val="tx2">
                    <a:lumMod val="75000"/>
                  </a:schemeClr>
                </a:solidFill>
              </a:rPr>
              <a:t>Болчары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</a:rPr>
              <a:t>, Алтай, Кама.</a:t>
            </a:r>
            <a:endParaRPr lang="ru-RU" sz="240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7" name="Picture 2" descr="C:\Users\Светлана\Desktop\на конде и не только\для презентации\DSCN4345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4648200" y="2357430"/>
            <a:ext cx="4138642" cy="314466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Природные особенности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ru-RU" sz="3600" dirty="0" smtClean="0">
                <a:solidFill>
                  <a:schemeClr val="tx2">
                    <a:lumMod val="75000"/>
                  </a:schemeClr>
                </a:solidFill>
              </a:rPr>
              <a:t>Длина реки — 1097 км.</a:t>
            </a:r>
          </a:p>
          <a:p>
            <a:r>
              <a:rPr lang="ru-RU" sz="3600" dirty="0" smtClean="0">
                <a:solidFill>
                  <a:schemeClr val="tx2">
                    <a:lumMod val="75000"/>
                  </a:schemeClr>
                </a:solidFill>
              </a:rPr>
              <a:t>Максимальная ширина реки Конда-400 м. </a:t>
            </a:r>
          </a:p>
          <a:p>
            <a:r>
              <a:rPr lang="ru-RU" sz="3600" dirty="0" smtClean="0">
                <a:solidFill>
                  <a:schemeClr val="tx2">
                    <a:lumMod val="75000"/>
                  </a:schemeClr>
                </a:solidFill>
              </a:rPr>
              <a:t>Глубина –до 14 метров.</a:t>
            </a:r>
            <a:endParaRPr lang="ru-RU" sz="360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7170" name="Picture 2" descr="C:\Users\Светлана\Desktop\на конде и не только\для презентации\DSCN4361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4648200" y="2143116"/>
            <a:ext cx="4038600" cy="378621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Природные особенности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Речная долина </a:t>
            </a:r>
            <a:r>
              <a:rPr lang="ru-RU" dirty="0" err="1" smtClean="0">
                <a:solidFill>
                  <a:schemeClr val="tx2">
                    <a:lumMod val="50000"/>
                  </a:schemeClr>
                </a:solidFill>
              </a:rPr>
              <a:t>Конды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 слабо выражена.</a:t>
            </a:r>
          </a:p>
          <a:p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 Левый берег </a:t>
            </a:r>
            <a:r>
              <a:rPr lang="ru-RU" dirty="0" err="1" smtClean="0">
                <a:solidFill>
                  <a:schemeClr val="tx2">
                    <a:lumMod val="50000"/>
                  </a:schemeClr>
                </a:solidFill>
              </a:rPr>
              <a:t>Конды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 - пологий, затопляется при высоких уровнях воды. </a:t>
            </a:r>
          </a:p>
          <a:p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Правый берег более высокий и обрывистый(характерная особенность рек северного полушария); много притоков.</a:t>
            </a:r>
            <a:endParaRPr lang="ru-RU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2051" name="Picture 3" descr="C:\Users\Светлана\Desktop\на конде и не только\для презентации\DSCN4362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4648200" y="2623344"/>
            <a:ext cx="4038600" cy="30289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9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Хозяйственное использование</a:t>
            </a:r>
            <a:endParaRPr lang="ru-RU" dirty="0"/>
          </a:p>
        </p:txBody>
      </p:sp>
      <p:pic>
        <p:nvPicPr>
          <p:cNvPr id="4098" name="Picture 2" descr="C:\Users\Светлана\Desktop\на конде и не только\для презентации\DSCN4355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457200" y="2623344"/>
            <a:ext cx="4038600" cy="30289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8" name="Содержимое 7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endParaRPr lang="ru-RU" sz="3200" dirty="0" smtClean="0"/>
          </a:p>
          <a:p>
            <a:endParaRPr lang="ru-RU" sz="3200" dirty="0" smtClean="0"/>
          </a:p>
          <a:p>
            <a:r>
              <a:rPr lang="ru-RU" sz="3200" dirty="0" smtClean="0">
                <a:solidFill>
                  <a:schemeClr val="bg2">
                    <a:lumMod val="10000"/>
                  </a:schemeClr>
                </a:solidFill>
              </a:rPr>
              <a:t>В районе д. Сотник река судоходна.</a:t>
            </a:r>
            <a:endParaRPr lang="ru-RU" sz="3200" dirty="0">
              <a:solidFill>
                <a:schemeClr val="bg2">
                  <a:lumMod val="10000"/>
                </a:schemeClr>
              </a:solidFill>
            </a:endParaRPr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Хозяйственное использование</a:t>
            </a:r>
            <a:endParaRPr lang="ru-RU" sz="2800" dirty="0"/>
          </a:p>
        </p:txBody>
      </p:sp>
      <p:sp>
        <p:nvSpPr>
          <p:cNvPr id="6" name="Текст 5"/>
          <p:cNvSpPr>
            <a:spLocks noGrp="1"/>
          </p:cNvSpPr>
          <p:nvPr>
            <p:ph type="body" idx="2"/>
          </p:nvPr>
        </p:nvSpPr>
        <p:spPr>
          <a:xfrm>
            <a:off x="142844" y="1676400"/>
            <a:ext cx="3286156" cy="4572000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bg2">
                    <a:lumMod val="10000"/>
                  </a:schemeClr>
                </a:solidFill>
              </a:rPr>
              <a:t>По реке перевозят грузы и людей. В условиях  высокой заболоченности и малого количества дорог- </a:t>
            </a:r>
            <a:r>
              <a:rPr lang="ru-RU" sz="2800" dirty="0" err="1" smtClean="0">
                <a:solidFill>
                  <a:schemeClr val="bg2">
                    <a:lumMod val="10000"/>
                  </a:schemeClr>
                </a:solidFill>
              </a:rPr>
              <a:t>Конда</a:t>
            </a:r>
            <a:r>
              <a:rPr lang="ru-RU" sz="2800" dirty="0" smtClean="0">
                <a:solidFill>
                  <a:schemeClr val="bg2">
                    <a:lumMod val="10000"/>
                  </a:schemeClr>
                </a:solidFill>
              </a:rPr>
              <a:t> является важной транспортной артерией</a:t>
            </a:r>
          </a:p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575050" y="571480"/>
            <a:ext cx="5111750" cy="5676920"/>
          </a:xfrm>
        </p:spPr>
        <p:txBody>
          <a:bodyPr/>
          <a:lstStyle/>
          <a:p>
            <a:r>
              <a:rPr lang="ru-RU" dirty="0" err="1" smtClean="0">
                <a:solidFill>
                  <a:schemeClr val="tx2">
                    <a:lumMod val="50000"/>
                  </a:schemeClr>
                </a:solidFill>
              </a:rPr>
              <a:t>Конда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- рядом с г. </a:t>
            </a:r>
            <a:r>
              <a:rPr lang="ru-RU" dirty="0" err="1" smtClean="0">
                <a:solidFill>
                  <a:schemeClr val="tx2">
                    <a:lumMod val="50000"/>
                  </a:schemeClr>
                </a:solidFill>
              </a:rPr>
              <a:t>Урай</a:t>
            </a:r>
            <a:endParaRPr lang="ru-RU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13314" name="Picture 2" descr="C:\Users\Светлана\Desktop\на конде и не только\для презентации\30853122.jpg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500430" y="1071546"/>
            <a:ext cx="4286248" cy="271608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7" name="Picture 2" descr="C:\Users\Светлана\Desktop\на конде и не только\для презентации\img5.jpg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3571868" y="3951628"/>
            <a:ext cx="4286280" cy="290637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pull dir="ru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Хозяйственное использование</a:t>
            </a:r>
            <a:br>
              <a:rPr lang="ru-RU" dirty="0" smtClean="0"/>
            </a:br>
            <a:r>
              <a:rPr lang="ru-RU" dirty="0" smtClean="0"/>
              <a:t>в реке ловят: </a:t>
            </a:r>
            <a:br>
              <a:rPr lang="ru-RU" dirty="0" smtClean="0"/>
            </a:br>
            <a:endParaRPr lang="ru-RU" sz="3100" dirty="0"/>
          </a:p>
        </p:txBody>
      </p:sp>
      <p:sp>
        <p:nvSpPr>
          <p:cNvPr id="12" name="Текст 1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sz="3200" dirty="0" smtClean="0"/>
              <a:t>щуку</a:t>
            </a:r>
            <a:endParaRPr lang="ru-RU" sz="3200" dirty="0"/>
          </a:p>
        </p:txBody>
      </p:sp>
      <p:sp>
        <p:nvSpPr>
          <p:cNvPr id="13" name="Текст 12"/>
          <p:cNvSpPr>
            <a:spLocks noGrp="1"/>
          </p:cNvSpPr>
          <p:nvPr>
            <p:ph type="body" sz="half" idx="3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dirty="0" smtClean="0"/>
              <a:t>окуня</a:t>
            </a:r>
            <a:endParaRPr lang="ru-RU" sz="3200" dirty="0"/>
          </a:p>
        </p:txBody>
      </p:sp>
      <p:pic>
        <p:nvPicPr>
          <p:cNvPr id="12291" name="Picture 3" descr="C:\Users\Светлана\Desktop\на конде и не только\для презентации\1394521055_3b9aa765b35a2079c1be0f1a06f56407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/>
          <a:stretch>
            <a:fillRect/>
          </a:stretch>
        </p:blipFill>
        <p:spPr bwMode="auto">
          <a:xfrm>
            <a:off x="428596" y="2857496"/>
            <a:ext cx="4040188" cy="292895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2290" name="Picture 2" descr="C:\Users\Светлана\Desktop\на конде и не только\для презентации\353613_800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/>
          <a:stretch>
            <a:fillRect/>
          </a:stretch>
        </p:blipFill>
        <p:spPr bwMode="auto">
          <a:xfrm>
            <a:off x="4714876" y="2786058"/>
            <a:ext cx="3652469" cy="300039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9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Хозяйственное использование</a:t>
            </a:r>
            <a:br>
              <a:rPr lang="ru-RU" dirty="0" smtClean="0"/>
            </a:br>
            <a:r>
              <a:rPr lang="ru-RU" sz="3600" dirty="0" smtClean="0"/>
              <a:t>в реке водятся:</a:t>
            </a:r>
            <a:endParaRPr lang="ru-RU" sz="3600" dirty="0"/>
          </a:p>
        </p:txBody>
      </p:sp>
      <p:sp>
        <p:nvSpPr>
          <p:cNvPr id="11" name="Текст 10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sz="3200" dirty="0" smtClean="0"/>
              <a:t>карась</a:t>
            </a:r>
            <a:endParaRPr lang="ru-RU" sz="3200" dirty="0"/>
          </a:p>
        </p:txBody>
      </p:sp>
      <p:sp>
        <p:nvSpPr>
          <p:cNvPr id="13" name="Текст 12"/>
          <p:cNvSpPr>
            <a:spLocks noGrp="1"/>
          </p:cNvSpPr>
          <p:nvPr>
            <p:ph type="body" sz="half" idx="3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dirty="0" smtClean="0"/>
              <a:t>язь</a:t>
            </a:r>
            <a:endParaRPr lang="ru-RU" sz="3200" dirty="0"/>
          </a:p>
        </p:txBody>
      </p:sp>
      <p:pic>
        <p:nvPicPr>
          <p:cNvPr id="14338" name="Picture 2" descr="C:\Users\Светлана\Desktop\на конде и не только\для презентации\495_karas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/>
          <a:stretch>
            <a:fillRect/>
          </a:stretch>
        </p:blipFill>
        <p:spPr bwMode="auto">
          <a:xfrm>
            <a:off x="457200" y="3072715"/>
            <a:ext cx="4040188" cy="273028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4339" name="Picture 3" descr="C:\Users\Светлана\Desktop\на конде и не только\для презентации\язь5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/>
          <a:stretch>
            <a:fillRect/>
          </a:stretch>
        </p:blipFill>
        <p:spPr bwMode="auto">
          <a:xfrm>
            <a:off x="4645025" y="3071810"/>
            <a:ext cx="4041775" cy="271464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357166"/>
            <a:ext cx="8229600" cy="100013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Хозяйственное использование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285720" y="1600200"/>
            <a:ext cx="2928958" cy="4525963"/>
          </a:xfrm>
        </p:spPr>
        <p:txBody>
          <a:bodyPr/>
          <a:lstStyle/>
          <a:p>
            <a:r>
              <a:rPr lang="ru-RU" sz="3200" dirty="0" smtClean="0">
                <a:solidFill>
                  <a:schemeClr val="tx2">
                    <a:lumMod val="75000"/>
                  </a:schemeClr>
                </a:solidFill>
              </a:rPr>
              <a:t>Осенью и зимой на </a:t>
            </a:r>
            <a:r>
              <a:rPr lang="ru-RU" sz="3200" b="1" dirty="0" err="1" smtClean="0">
                <a:solidFill>
                  <a:schemeClr val="tx2">
                    <a:lumMod val="75000"/>
                  </a:schemeClr>
                </a:solidFill>
              </a:rPr>
              <a:t>Конду</a:t>
            </a:r>
            <a:r>
              <a:rPr lang="ru-RU" sz="3200" dirty="0" smtClean="0">
                <a:solidFill>
                  <a:schemeClr val="tx2">
                    <a:lumMod val="75000"/>
                  </a:schemeClr>
                </a:solidFill>
              </a:rPr>
              <a:t> </a:t>
            </a:r>
          </a:p>
          <a:p>
            <a:pPr>
              <a:buNone/>
            </a:pPr>
            <a:r>
              <a:rPr lang="ru-RU" sz="3200" dirty="0" smtClean="0">
                <a:solidFill>
                  <a:schemeClr val="tx2">
                    <a:lumMod val="75000"/>
                  </a:schemeClr>
                </a:solidFill>
              </a:rPr>
              <a:t>    ездят за налимом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11266" name="Picture 2" descr="C:\Users\Светлана\Desktop\на конде и не только\для презентации\newsbel.by-25.12.2016-2IemFpBdtbJK4Vmhr2yozLq4rYveBUqE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929058" y="1571612"/>
            <a:ext cx="4752980" cy="464347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4305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 </a:t>
            </a:r>
            <a:br>
              <a:rPr lang="ru-RU" dirty="0" smtClean="0"/>
            </a:br>
            <a:r>
              <a:rPr lang="ru-RU" sz="2700" b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sz="3100" dirty="0" smtClean="0">
                <a:solidFill>
                  <a:schemeClr val="tx2">
                    <a:lumMod val="75000"/>
                  </a:schemeClr>
                </a:solidFill>
              </a:rPr>
              <a:t>В реке    нерестятся стерлядь и нельма, но лов этих рыб на реке запрещен, они </a:t>
            </a:r>
            <a:r>
              <a:rPr lang="ru-RU" sz="3100" dirty="0" err="1" smtClean="0">
                <a:solidFill>
                  <a:schemeClr val="tx2">
                    <a:lumMod val="75000"/>
                  </a:schemeClr>
                </a:solidFill>
              </a:rPr>
              <a:t>краснокнижные</a:t>
            </a:r>
            <a:r>
              <a:rPr lang="ru-RU" sz="3100" dirty="0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ru-RU" sz="3100" dirty="0" smtClean="0">
                <a:solidFill>
                  <a:schemeClr val="tx2">
                    <a:lumMod val="75000"/>
                  </a:schemeClr>
                </a:solidFill>
              </a:rPr>
            </a:br>
            <a:endParaRPr lang="ru-RU" sz="31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</a:rPr>
              <a:t>Стерлядь</a:t>
            </a:r>
            <a:endParaRPr lang="ru-RU" sz="28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9" name="Текст 8"/>
          <p:cNvSpPr>
            <a:spLocks noGrp="1"/>
          </p:cNvSpPr>
          <p:nvPr>
            <p:ph type="body" sz="half" idx="3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</a:rPr>
              <a:t>Нельма</a:t>
            </a:r>
            <a:endParaRPr lang="ru-RU" sz="28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 </a:t>
            </a:r>
            <a:endParaRPr lang="ru-RU" dirty="0"/>
          </a:p>
        </p:txBody>
      </p:sp>
      <p:pic>
        <p:nvPicPr>
          <p:cNvPr id="10242" name="Picture 2" descr="C:\Users\Светлана\Desktop\на конде и не только\для презентации\lovlya-belorybicy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2"/>
          <a:stretch>
            <a:fillRect/>
          </a:stretch>
        </p:blipFill>
        <p:spPr bwMode="auto">
          <a:xfrm>
            <a:off x="4929190" y="2571744"/>
            <a:ext cx="3535680" cy="342902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243" name="Picture 3" descr="C:\Users\Светлана\Desktop\на конде и не только\для презентации\1402762452_sterlad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3" y="2500306"/>
            <a:ext cx="4357718" cy="350046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АКТУАЛЬНОСТЬ </a:t>
            </a:r>
            <a:r>
              <a:rPr lang="ru-RU" b="1" dirty="0" smtClean="0"/>
              <a:t>ПРОЕКТА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1"/>
          </p:nvPr>
        </p:nvSpPr>
        <p:spPr>
          <a:xfrm>
            <a:off x="457200" y="1500174"/>
            <a:ext cx="4038600" cy="4854751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Важным компонентом природы является вода, она играет чрезвычайно важную роль в жизни человека, животного и растительного мира. Особа ценна для человека пресная вода рек.</a:t>
            </a:r>
          </a:p>
          <a:p>
            <a:r>
              <a:rPr lang="ru-RU" dirty="0" smtClean="0"/>
              <a:t>Там, где вода, там и жизнь.</a:t>
            </a:r>
          </a:p>
          <a:p>
            <a:endParaRPr lang="ru-RU" dirty="0"/>
          </a:p>
        </p:txBody>
      </p:sp>
      <p:pic>
        <p:nvPicPr>
          <p:cNvPr id="7" name="Picture 3" descr="C:\Users\Светлана\Desktop\на конде и не только\для презентации\DSCN5003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4648200" y="2502962"/>
            <a:ext cx="4038600" cy="326971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714356"/>
            <a:ext cx="8643998" cy="1132732"/>
          </a:xfrm>
        </p:spPr>
        <p:txBody>
          <a:bodyPr>
            <a:normAutofit/>
          </a:bodyPr>
          <a:lstStyle/>
          <a:p>
            <a:r>
              <a:rPr lang="ru-RU" sz="4000" dirty="0" smtClean="0"/>
              <a:t>Экологические </a:t>
            </a:r>
            <a:r>
              <a:rPr lang="ru-RU" sz="4000" dirty="0"/>
              <a:t>проблемы реки </a:t>
            </a:r>
            <a:r>
              <a:rPr lang="ru-RU" sz="4000" dirty="0" err="1" smtClean="0"/>
              <a:t>Конды</a:t>
            </a:r>
            <a:r>
              <a:rPr lang="ru-RU" sz="4000" dirty="0" smtClean="0"/>
              <a:t> </a:t>
            </a:r>
            <a:endParaRPr lang="ru-RU" sz="4000" dirty="0"/>
          </a:p>
        </p:txBody>
      </p:sp>
      <p:sp>
        <p:nvSpPr>
          <p:cNvPr id="7" name="Объект 6"/>
          <p:cNvSpPr>
            <a:spLocks noGrp="1"/>
          </p:cNvSpPr>
          <p:nvPr>
            <p:ph sz="half" idx="1"/>
          </p:nvPr>
        </p:nvSpPr>
        <p:spPr>
          <a:xfrm>
            <a:off x="179512" y="1920085"/>
            <a:ext cx="4316288" cy="4434840"/>
          </a:xfrm>
        </p:spPr>
        <p:txBody>
          <a:bodyPr/>
          <a:lstStyle/>
          <a:p>
            <a:r>
              <a:rPr lang="ru-RU" dirty="0"/>
              <a:t>1. </a:t>
            </a:r>
            <a:r>
              <a:rPr lang="ru-RU" dirty="0" smtClean="0"/>
              <a:t>Свалки мусора. </a:t>
            </a:r>
          </a:p>
          <a:p>
            <a:r>
              <a:rPr lang="ru-RU" dirty="0"/>
              <a:t>2. Загрязнение  воды</a:t>
            </a:r>
            <a:r>
              <a:rPr lang="ru-RU" dirty="0" smtClean="0"/>
              <a:t>.</a:t>
            </a:r>
          </a:p>
          <a:p>
            <a:r>
              <a:rPr lang="ru-RU" dirty="0" smtClean="0"/>
              <a:t>3. </a:t>
            </a:r>
            <a:r>
              <a:rPr lang="ru-RU" dirty="0" err="1" smtClean="0"/>
              <a:t>Неорганизованый</a:t>
            </a:r>
            <a:r>
              <a:rPr lang="ru-RU" dirty="0" smtClean="0"/>
              <a:t> выпас домашних  животных.</a:t>
            </a:r>
          </a:p>
          <a:p>
            <a:r>
              <a:rPr lang="ru-RU" dirty="0"/>
              <a:t>4</a:t>
            </a:r>
            <a:r>
              <a:rPr lang="ru-RU" dirty="0" smtClean="0"/>
              <a:t>. </a:t>
            </a:r>
            <a:r>
              <a:rPr lang="ru-RU" dirty="0"/>
              <a:t>Вырубка леса в прибрежной </a:t>
            </a:r>
            <a:r>
              <a:rPr lang="ru-RU" dirty="0" smtClean="0"/>
              <a:t>территории.</a:t>
            </a:r>
          </a:p>
          <a:p>
            <a:r>
              <a:rPr lang="ru-RU" dirty="0" smtClean="0"/>
              <a:t>5.Обмеление реки.</a:t>
            </a:r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2276872"/>
            <a:ext cx="4038600" cy="33754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52805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214422"/>
          </a:xfrm>
        </p:spPr>
        <p:txBody>
          <a:bodyPr/>
          <a:lstStyle/>
          <a:p>
            <a:r>
              <a:rPr lang="ru-RU" dirty="0" smtClean="0"/>
              <a:t>Пути решения проблем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0" y="1214422"/>
            <a:ext cx="4644008" cy="514050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400" b="1" dirty="0" smtClean="0"/>
              <a:t>Взрослые: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1.Мониторинг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чистоты воды и очистка воды предприятиями.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2. Не сбрасывать мусор в водоем и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водоохранную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зону.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3. Не мыть автомобили  у реки.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4.</a:t>
            </a:r>
            <a:r>
              <a:rPr lang="ru-RU" sz="2400" dirty="0" smtClean="0">
                <a:solidFill>
                  <a:srgbClr val="111111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Воспитание</a:t>
            </a:r>
            <a:r>
              <a:rPr lang="ru-RU" sz="2400" dirty="0">
                <a:solidFill>
                  <a:srgbClr val="111111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 </a:t>
            </a:r>
            <a:r>
              <a:rPr lang="ru-RU" sz="2400" dirty="0" smtClean="0">
                <a:solidFill>
                  <a:srgbClr val="111111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экологического сознания и пропаганда</a:t>
            </a:r>
            <a:r>
              <a:rPr lang="ru-RU" sz="2400" dirty="0">
                <a:solidFill>
                  <a:srgbClr val="111111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 экологически грамотного  поведения.</a:t>
            </a:r>
            <a:endParaRPr lang="ru-RU" sz="2400" dirty="0"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>
              <a:buNone/>
            </a:pP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427984" y="1285860"/>
            <a:ext cx="4716016" cy="5069065"/>
          </a:xfrm>
        </p:spPr>
        <p:txBody>
          <a:bodyPr>
            <a:normAutofit fontScale="25000" lnSpcReduction="20000"/>
          </a:bodyPr>
          <a:lstStyle/>
          <a:p>
            <a:pPr>
              <a:buNone/>
            </a:pPr>
            <a:r>
              <a:rPr lang="ru-RU" b="1" dirty="0" smtClean="0"/>
              <a:t>     </a:t>
            </a:r>
            <a:r>
              <a:rPr lang="ru-RU" sz="11200" b="1" dirty="0" smtClean="0"/>
              <a:t>Что могу сделать я?</a:t>
            </a:r>
          </a:p>
          <a:p>
            <a:pPr>
              <a:buNone/>
            </a:pPr>
            <a:r>
              <a:rPr lang="ru-RU" sz="11200" b="1" dirty="0" smtClean="0">
                <a:solidFill>
                  <a:srgbClr val="111111"/>
                </a:solidFill>
                <a:latin typeface="Times New Roman"/>
                <a:ea typeface="Times New Roman"/>
                <a:cs typeface="Times New Roman"/>
              </a:rPr>
              <a:t>    </a:t>
            </a:r>
            <a:r>
              <a:rPr lang="ru-RU" sz="11200" dirty="0" smtClean="0">
                <a:solidFill>
                  <a:srgbClr val="111111"/>
                </a:solidFill>
                <a:latin typeface="Times New Roman"/>
                <a:ea typeface="Times New Roman"/>
                <a:cs typeface="Times New Roman"/>
              </a:rPr>
              <a:t>1. Выступить с проектом.</a:t>
            </a:r>
          </a:p>
          <a:p>
            <a:pPr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11200" dirty="0" smtClean="0">
                <a:solidFill>
                  <a:srgbClr val="111111"/>
                </a:solidFill>
                <a:latin typeface="Times New Roman"/>
                <a:ea typeface="Times New Roman"/>
                <a:cs typeface="Times New Roman"/>
              </a:rPr>
              <a:t>2. </a:t>
            </a:r>
            <a:r>
              <a:rPr lang="ru-RU" sz="11200" dirty="0" smtClean="0">
                <a:solidFill>
                  <a:srgbClr val="111111"/>
                </a:solidFill>
                <a:latin typeface="Times New Roman"/>
                <a:ea typeface="Times New Roman"/>
              </a:rPr>
              <a:t>Изготовить </a:t>
            </a:r>
            <a:r>
              <a:rPr lang="ru-RU" sz="11200" dirty="0">
                <a:solidFill>
                  <a:srgbClr val="111111"/>
                </a:solidFill>
                <a:latin typeface="Times New Roman"/>
                <a:ea typeface="Times New Roman"/>
              </a:rPr>
              <a:t>таблички,  выпустить </a:t>
            </a:r>
            <a:r>
              <a:rPr lang="ru-RU" sz="11200" dirty="0" smtClean="0">
                <a:solidFill>
                  <a:srgbClr val="111111"/>
                </a:solidFill>
                <a:latin typeface="Times New Roman"/>
                <a:ea typeface="Times New Roman"/>
              </a:rPr>
              <a:t>листовки.</a:t>
            </a:r>
          </a:p>
          <a:p>
            <a:pPr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11200" dirty="0" smtClean="0">
                <a:solidFill>
                  <a:srgbClr val="111111"/>
                </a:solidFill>
                <a:latin typeface="Times New Roman"/>
                <a:ea typeface="Times New Roman"/>
                <a:cs typeface="Times New Roman"/>
              </a:rPr>
              <a:t>3.Организовать </a:t>
            </a:r>
            <a:r>
              <a:rPr lang="ru-RU" sz="11200" dirty="0">
                <a:solidFill>
                  <a:srgbClr val="111111"/>
                </a:solidFill>
                <a:latin typeface="Times New Roman"/>
                <a:ea typeface="Times New Roman"/>
                <a:cs typeface="Times New Roman"/>
              </a:rPr>
              <a:t>группу волонтеров для борьбы с загрязнениями </a:t>
            </a:r>
            <a:r>
              <a:rPr lang="ru-RU" sz="11200" dirty="0" smtClean="0">
                <a:solidFill>
                  <a:srgbClr val="111111"/>
                </a:solidFill>
                <a:latin typeface="Times New Roman"/>
                <a:ea typeface="Times New Roman"/>
                <a:cs typeface="Times New Roman"/>
              </a:rPr>
              <a:t>водоёмов.</a:t>
            </a:r>
          </a:p>
          <a:p>
            <a:pPr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11200" dirty="0" smtClean="0">
                <a:solidFill>
                  <a:srgbClr val="111111"/>
                </a:solidFill>
                <a:latin typeface="Times New Roman"/>
                <a:ea typeface="Times New Roman"/>
                <a:cs typeface="Times New Roman"/>
              </a:rPr>
              <a:t>4.</a:t>
            </a:r>
            <a:r>
              <a:rPr lang="ru-RU" sz="11200" dirty="0">
                <a:solidFill>
                  <a:srgbClr val="111111"/>
                </a:solidFill>
                <a:latin typeface="Times New Roman"/>
                <a:ea typeface="Times New Roman"/>
                <a:cs typeface="Times New Roman"/>
              </a:rPr>
              <a:t>  </a:t>
            </a:r>
            <a:r>
              <a:rPr lang="ru-RU" sz="11200" dirty="0" smtClean="0">
                <a:solidFill>
                  <a:srgbClr val="111111"/>
                </a:solidFill>
                <a:latin typeface="Times New Roman"/>
                <a:ea typeface="Times New Roman"/>
                <a:cs typeface="Times New Roman"/>
              </a:rPr>
              <a:t>Обратиться </a:t>
            </a:r>
            <a:r>
              <a:rPr lang="ru-RU" sz="11200" dirty="0">
                <a:solidFill>
                  <a:srgbClr val="111111"/>
                </a:solidFill>
                <a:latin typeface="Times New Roman"/>
                <a:ea typeface="Times New Roman"/>
                <a:cs typeface="Times New Roman"/>
              </a:rPr>
              <a:t>к органам местного самоуправления с </a:t>
            </a:r>
            <a:r>
              <a:rPr lang="ru-RU" sz="11200" dirty="0" smtClean="0">
                <a:solidFill>
                  <a:srgbClr val="111111"/>
                </a:solidFill>
                <a:latin typeface="Times New Roman"/>
                <a:ea typeface="Times New Roman"/>
                <a:cs typeface="Times New Roman"/>
              </a:rPr>
              <a:t>предложением:   </a:t>
            </a:r>
            <a:r>
              <a:rPr lang="ru-RU" sz="11200" dirty="0">
                <a:solidFill>
                  <a:srgbClr val="111111"/>
                </a:solidFill>
                <a:latin typeface="Times New Roman"/>
                <a:ea typeface="Times New Roman"/>
                <a:cs typeface="Times New Roman"/>
              </a:rPr>
              <a:t>в теплое время проводить  регулярную акцию </a:t>
            </a:r>
            <a:r>
              <a:rPr lang="ru-RU" sz="11200" i="1" dirty="0">
                <a:solidFill>
                  <a:srgbClr val="111111"/>
                </a:solidFill>
                <a:latin typeface="Times New Roman"/>
                <a:ea typeface="Times New Roman"/>
                <a:cs typeface="Times New Roman"/>
              </a:rPr>
              <a:t>«Рейд – чистый берег».</a:t>
            </a:r>
            <a:endParaRPr lang="ru-RU" sz="11200" dirty="0">
              <a:latin typeface="Calibri"/>
              <a:ea typeface="Times New Roman"/>
              <a:cs typeface="Times New Roman"/>
            </a:endParaRPr>
          </a:p>
          <a:p>
            <a:pPr indent="228600">
              <a:lnSpc>
                <a:spcPct val="115000"/>
              </a:lnSpc>
              <a:spcBef>
                <a:spcPts val="1125"/>
              </a:spcBef>
              <a:spcAft>
                <a:spcPts val="1125"/>
              </a:spcAft>
            </a:pPr>
            <a:endParaRPr lang="ru-RU" sz="1600" dirty="0" smtClean="0">
              <a:latin typeface="Calibri"/>
              <a:ea typeface="Times New Roman"/>
              <a:cs typeface="Times New Roman"/>
            </a:endParaRPr>
          </a:p>
          <a:p>
            <a:pPr indent="0">
              <a:lnSpc>
                <a:spcPct val="115000"/>
              </a:lnSpc>
              <a:spcAft>
                <a:spcPts val="0"/>
              </a:spcAft>
              <a:buNone/>
            </a:pPr>
            <a:endParaRPr lang="ru-RU" sz="2000" dirty="0">
              <a:latin typeface="Calibri"/>
              <a:ea typeface="Times New Roman"/>
              <a:cs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65447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/>
              <a:t>Ожидаемый позитивный эффект от реализации проекта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1. Привлечение внимание властей к проблеме загрязнения реки  </a:t>
            </a:r>
            <a:r>
              <a:rPr lang="ru-RU" dirty="0" err="1"/>
              <a:t>Конды</a:t>
            </a:r>
            <a:r>
              <a:rPr lang="ru-RU" dirty="0"/>
              <a:t>.</a:t>
            </a:r>
          </a:p>
          <a:p>
            <a:r>
              <a:rPr lang="ru-RU" dirty="0"/>
              <a:t>2. Улучшение экологической ситуации  реки </a:t>
            </a:r>
            <a:r>
              <a:rPr lang="ru-RU" dirty="0" err="1"/>
              <a:t>Конды</a:t>
            </a:r>
            <a:r>
              <a:rPr lang="ru-RU" dirty="0"/>
              <a:t> и прилегающих лесов.</a:t>
            </a:r>
          </a:p>
          <a:p>
            <a:r>
              <a:rPr lang="ru-RU" dirty="0"/>
              <a:t>3.  Повышение экологической грамотности местного населения.</a:t>
            </a:r>
          </a:p>
          <a:p>
            <a:r>
              <a:rPr lang="ru-RU" dirty="0" smtClean="0"/>
              <a:t>4. Привлечение молодёжи к решению проблемы загрязнения реки.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56469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Выводы: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2800" dirty="0">
                <a:solidFill>
                  <a:srgbClr val="111111"/>
                </a:solidFill>
                <a:latin typeface="Times New Roman"/>
                <a:ea typeface="Times New Roman"/>
                <a:cs typeface="Times New Roman"/>
              </a:rPr>
              <a:t>1. Река </a:t>
            </a:r>
            <a:r>
              <a:rPr lang="ru-RU" sz="2800" dirty="0" err="1">
                <a:solidFill>
                  <a:srgbClr val="111111"/>
                </a:solidFill>
                <a:latin typeface="Times New Roman"/>
                <a:ea typeface="Times New Roman"/>
                <a:cs typeface="Times New Roman"/>
              </a:rPr>
              <a:t>Конда</a:t>
            </a:r>
            <a:r>
              <a:rPr lang="ru-RU" sz="2800" dirty="0">
                <a:solidFill>
                  <a:srgbClr val="111111"/>
                </a:solidFill>
                <a:latin typeface="Times New Roman"/>
                <a:ea typeface="Times New Roman"/>
                <a:cs typeface="Times New Roman"/>
              </a:rPr>
              <a:t> - является крупной важной водной артерией Сибири.</a:t>
            </a:r>
            <a:endParaRPr lang="ru-RU" sz="2000" dirty="0">
              <a:latin typeface="Calibri"/>
              <a:ea typeface="Times New Roman"/>
              <a:cs typeface="Times New Roman"/>
            </a:endParaRPr>
          </a:p>
          <a:p>
            <a:pPr>
              <a:buNone/>
            </a:pPr>
            <a:r>
              <a:rPr lang="ru-RU" sz="2800" dirty="0" smtClean="0">
                <a:solidFill>
                  <a:srgbClr val="111111"/>
                </a:solidFill>
                <a:latin typeface="Times New Roman"/>
                <a:ea typeface="Times New Roman"/>
              </a:rPr>
              <a:t> </a:t>
            </a:r>
            <a:r>
              <a:rPr lang="ru-RU" sz="2800" dirty="0">
                <a:solidFill>
                  <a:srgbClr val="111111"/>
                </a:solidFill>
                <a:latin typeface="Times New Roman"/>
                <a:ea typeface="Times New Roman"/>
              </a:rPr>
              <a:t>2. Загрязнение рек и водоёмов пагубно влияет на здоровье человека, а также </a:t>
            </a:r>
            <a:r>
              <a:rPr lang="ru-RU" sz="2800" dirty="0" smtClean="0">
                <a:solidFill>
                  <a:srgbClr val="111111"/>
                </a:solidFill>
                <a:latin typeface="Times New Roman"/>
                <a:ea typeface="Times New Roman"/>
              </a:rPr>
              <a:t>является </a:t>
            </a:r>
            <a:r>
              <a:rPr lang="ru-RU" sz="2800" dirty="0">
                <a:solidFill>
                  <a:srgbClr val="111111"/>
                </a:solidFill>
                <a:latin typeface="Times New Roman"/>
                <a:ea typeface="Times New Roman"/>
              </a:rPr>
              <a:t>глобальной </a:t>
            </a:r>
            <a:r>
              <a:rPr lang="ru-RU" sz="2800" dirty="0" smtClean="0">
                <a:solidFill>
                  <a:srgbClr val="111111"/>
                </a:solidFill>
                <a:latin typeface="Times New Roman"/>
                <a:ea typeface="Times New Roman"/>
              </a:rPr>
              <a:t>проблемой.</a:t>
            </a:r>
          </a:p>
          <a:p>
            <a:pPr>
              <a:buNone/>
            </a:pPr>
            <a:r>
              <a:rPr lang="ru-RU" dirty="0" smtClean="0"/>
              <a:t> </a:t>
            </a:r>
            <a:r>
              <a:rPr lang="ru-RU" sz="2800" dirty="0">
                <a:solidFill>
                  <a:srgbClr val="111111"/>
                </a:solidFill>
                <a:latin typeface="Times New Roman"/>
                <a:ea typeface="Times New Roman"/>
              </a:rPr>
              <a:t>3. Большинство загрязняющих веществ поступает в воды </a:t>
            </a:r>
            <a:r>
              <a:rPr lang="ru-RU" sz="2800" dirty="0" smtClean="0">
                <a:solidFill>
                  <a:srgbClr val="111111"/>
                </a:solidFill>
                <a:latin typeface="Times New Roman"/>
                <a:ea typeface="Times New Roman"/>
              </a:rPr>
              <a:t>от человека.</a:t>
            </a:r>
          </a:p>
          <a:p>
            <a:pPr>
              <a:buNone/>
            </a:pPr>
            <a:r>
              <a:rPr lang="ru-RU" sz="2800" dirty="0" smtClean="0">
                <a:solidFill>
                  <a:srgbClr val="111111"/>
                </a:solidFill>
                <a:latin typeface="Times New Roman"/>
              </a:rPr>
              <a:t>4. </a:t>
            </a:r>
            <a:r>
              <a:rPr lang="ru-RU" sz="2800" dirty="0">
                <a:solidFill>
                  <a:srgbClr val="111111"/>
                </a:solidFill>
                <a:latin typeface="Times New Roman"/>
                <a:ea typeface="Times New Roman"/>
                <a:cs typeface="Times New Roman"/>
              </a:rPr>
              <a:t>Основными методами защиты вод </a:t>
            </a:r>
            <a:r>
              <a:rPr lang="ru-RU" sz="2800" dirty="0" smtClean="0">
                <a:solidFill>
                  <a:srgbClr val="111111"/>
                </a:solidFill>
                <a:latin typeface="Times New Roman"/>
                <a:ea typeface="Times New Roman"/>
                <a:cs typeface="Times New Roman"/>
              </a:rPr>
              <a:t>реки </a:t>
            </a:r>
            <a:r>
              <a:rPr lang="ru-RU" sz="2800" dirty="0">
                <a:solidFill>
                  <a:srgbClr val="111111"/>
                </a:solidFill>
                <a:latin typeface="Times New Roman"/>
                <a:ea typeface="Times New Roman"/>
                <a:cs typeface="Times New Roman"/>
              </a:rPr>
              <a:t>являются воспитание </a:t>
            </a:r>
            <a:r>
              <a:rPr lang="ru-RU" sz="2800" b="1" dirty="0">
                <a:solidFill>
                  <a:srgbClr val="111111"/>
                </a:solidFill>
                <a:latin typeface="Times New Roman"/>
                <a:ea typeface="Times New Roman"/>
                <a:cs typeface="Times New Roman"/>
              </a:rPr>
              <a:t>экологического</a:t>
            </a:r>
            <a:r>
              <a:rPr lang="ru-RU" sz="2800" dirty="0">
                <a:solidFill>
                  <a:srgbClr val="111111"/>
                </a:solidFill>
                <a:latin typeface="Times New Roman"/>
                <a:ea typeface="Times New Roman"/>
                <a:cs typeface="Times New Roman"/>
              </a:rPr>
              <a:t> сознания и пропаганда </a:t>
            </a:r>
            <a:r>
              <a:rPr lang="ru-RU" sz="2800" b="1" dirty="0">
                <a:solidFill>
                  <a:srgbClr val="111111"/>
                </a:solidFill>
                <a:latin typeface="Times New Roman"/>
                <a:ea typeface="Times New Roman"/>
                <a:cs typeface="Times New Roman"/>
              </a:rPr>
              <a:t>экологически</a:t>
            </a:r>
            <a:r>
              <a:rPr lang="ru-RU" sz="2800" dirty="0">
                <a:solidFill>
                  <a:srgbClr val="111111"/>
                </a:solidFill>
                <a:latin typeface="Times New Roman"/>
                <a:ea typeface="Times New Roman"/>
                <a:cs typeface="Times New Roman"/>
              </a:rPr>
              <a:t> грамотного  поведения.</a:t>
            </a:r>
            <a:endParaRPr lang="ru-RU" sz="2000" dirty="0">
              <a:latin typeface="Calibri"/>
              <a:ea typeface="Times New Roman"/>
              <a:cs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97243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Табличка на берегу </a:t>
            </a:r>
            <a:r>
              <a:rPr lang="ru-RU" dirty="0" err="1" smtClean="0"/>
              <a:t>Конды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428596" y="1928802"/>
            <a:ext cx="4791476" cy="443484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3200" dirty="0" smtClean="0"/>
              <a:t>-Порыбачил, отдохнул?</a:t>
            </a:r>
          </a:p>
          <a:p>
            <a:pPr>
              <a:buNone/>
            </a:pPr>
            <a:r>
              <a:rPr lang="ru-RU" sz="3200" dirty="0" smtClean="0"/>
              <a:t>-Дай отдохнуть и мне.</a:t>
            </a:r>
          </a:p>
          <a:p>
            <a:pPr>
              <a:buNone/>
            </a:pPr>
            <a:r>
              <a:rPr lang="ru-RU" sz="3200" dirty="0" smtClean="0"/>
              <a:t>-Пожалуйста, убери за собой мусор!</a:t>
            </a:r>
          </a:p>
          <a:p>
            <a:pPr marL="0" indent="0">
              <a:buNone/>
            </a:pPr>
            <a:endParaRPr lang="ru-RU" sz="3200" dirty="0" smtClean="0"/>
          </a:p>
          <a:p>
            <a:r>
              <a:rPr lang="ru-RU" sz="3200" dirty="0" smtClean="0"/>
              <a:t>С любовью, твоя </a:t>
            </a:r>
            <a:r>
              <a:rPr lang="ru-RU" sz="3200" dirty="0" err="1" smtClean="0"/>
              <a:t>Конда</a:t>
            </a:r>
            <a:r>
              <a:rPr lang="ru-RU" sz="3200" dirty="0" smtClean="0"/>
              <a:t>.</a:t>
            </a:r>
            <a:endParaRPr lang="ru-RU" sz="3200" dirty="0"/>
          </a:p>
        </p:txBody>
      </p:sp>
      <p:pic>
        <p:nvPicPr>
          <p:cNvPr id="1027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997648" y="2396256"/>
            <a:ext cx="3360566" cy="3461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1632798"/>
          </a:xfrm>
        </p:spPr>
        <p:txBody>
          <a:bodyPr>
            <a:normAutofit/>
          </a:bodyPr>
          <a:lstStyle/>
          <a:p>
            <a:r>
              <a:rPr lang="ru-RU" dirty="0" smtClean="0"/>
              <a:t>Цели и задачи.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214422"/>
            <a:ext cx="8643998" cy="5110178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400" u="sng" dirty="0" smtClean="0"/>
              <a:t>Цель </a:t>
            </a:r>
            <a:r>
              <a:rPr lang="ru-RU" sz="2400" b="1" u="sng" dirty="0" smtClean="0"/>
              <a:t>проекта</a:t>
            </a:r>
            <a:r>
              <a:rPr lang="ru-RU" sz="2400" u="sng" dirty="0" smtClean="0"/>
              <a:t> </a:t>
            </a:r>
            <a:r>
              <a:rPr lang="ru-RU" sz="2400" dirty="0" smtClean="0"/>
              <a:t>: </a:t>
            </a:r>
          </a:p>
          <a:p>
            <a:r>
              <a:rPr lang="ru-RU" sz="2400" dirty="0" smtClean="0"/>
              <a:t>Изучить  географию и  экологическое  состояние   реки </a:t>
            </a:r>
            <a:r>
              <a:rPr lang="ru-RU" sz="2400" dirty="0" err="1" smtClean="0"/>
              <a:t>Конды</a:t>
            </a:r>
            <a:r>
              <a:rPr lang="ru-RU" sz="2400" dirty="0" smtClean="0"/>
              <a:t>  у  деревни   Сотник  для разработки мероприятий по улучшению её качества.</a:t>
            </a:r>
          </a:p>
          <a:p>
            <a:pPr>
              <a:buNone/>
            </a:pPr>
            <a:r>
              <a:rPr lang="ru-RU" sz="2400" u="sng" dirty="0" smtClean="0"/>
              <a:t> Задачи</a:t>
            </a:r>
            <a:r>
              <a:rPr lang="ru-RU" sz="2400" dirty="0" smtClean="0"/>
              <a:t>:</a:t>
            </a:r>
          </a:p>
          <a:p>
            <a:r>
              <a:rPr lang="ru-RU" sz="2400" dirty="0" smtClean="0"/>
              <a:t>Изучить  характеристику реки </a:t>
            </a:r>
            <a:r>
              <a:rPr lang="ru-RU" sz="2400" dirty="0" err="1" smtClean="0"/>
              <a:t>Конда</a:t>
            </a:r>
            <a:r>
              <a:rPr lang="ru-RU" sz="2400" dirty="0" smtClean="0"/>
              <a:t>.</a:t>
            </a:r>
          </a:p>
          <a:p>
            <a:r>
              <a:rPr lang="ru-RU" sz="2400" dirty="0" smtClean="0"/>
              <a:t> Исследовать проблему загрязнения воды, причины и возможные последствия.</a:t>
            </a:r>
          </a:p>
          <a:p>
            <a:r>
              <a:rPr lang="ru-RU" sz="2400" dirty="0" smtClean="0"/>
              <a:t>Привлечь внимание населения к проблеме загрязнения воды .</a:t>
            </a:r>
          </a:p>
          <a:p>
            <a:r>
              <a:rPr lang="ru-RU" sz="2400" dirty="0" smtClean="0"/>
              <a:t>Внести свой вклад в повышение уровня </a:t>
            </a:r>
            <a:r>
              <a:rPr lang="ru-RU" sz="2400" b="1" dirty="0" smtClean="0"/>
              <a:t>экологического </a:t>
            </a:r>
            <a:r>
              <a:rPr lang="ru-RU" sz="2400" dirty="0" smtClean="0"/>
              <a:t> воспитания населения.</a:t>
            </a:r>
          </a:p>
          <a:p>
            <a:r>
              <a:rPr lang="ru-RU" sz="2400" dirty="0" smtClean="0"/>
              <a:t> Разработать мероприятия по охране реки приступить к их реализации.</a:t>
            </a:r>
          </a:p>
          <a:p>
            <a:r>
              <a:rPr lang="ru-RU" sz="2000" dirty="0" smtClean="0"/>
              <a:t>.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57166"/>
            <a:ext cx="8229600" cy="1489922"/>
          </a:xfrm>
        </p:spPr>
        <p:txBody>
          <a:bodyPr>
            <a:normAutofit fontScale="90000"/>
          </a:bodyPr>
          <a:lstStyle/>
          <a:p>
            <a:r>
              <a:rPr lang="ru-RU" sz="5400" dirty="0" smtClean="0"/>
              <a:t/>
            </a:r>
            <a:br>
              <a:rPr lang="ru-RU" sz="5400" dirty="0" smtClean="0"/>
            </a:br>
            <a:r>
              <a:rPr lang="ru-RU" sz="5400" dirty="0" smtClean="0"/>
              <a:t/>
            </a:r>
            <a:br>
              <a:rPr lang="ru-RU" sz="5400" dirty="0" smtClean="0"/>
            </a:br>
            <a:r>
              <a:rPr lang="ru-RU" sz="5400" dirty="0" smtClean="0"/>
              <a:t/>
            </a:r>
            <a:br>
              <a:rPr lang="ru-RU" sz="5400" dirty="0" smtClean="0"/>
            </a:br>
            <a:r>
              <a:rPr lang="ru-RU" sz="4400" dirty="0" smtClean="0"/>
              <a:t>Практическая значимость </a:t>
            </a:r>
            <a:r>
              <a:rPr lang="ru-RU" sz="4400" b="1" dirty="0" smtClean="0"/>
              <a:t>проекта</a:t>
            </a:r>
            <a:r>
              <a:rPr lang="ru-RU" sz="4400" dirty="0" smtClean="0"/>
              <a:t>.</a:t>
            </a:r>
            <a:br>
              <a:rPr lang="ru-RU" sz="4400" dirty="0" smtClean="0"/>
            </a:br>
            <a:endParaRPr lang="ru-RU" sz="4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800" dirty="0" smtClean="0"/>
              <a:t>Особую пользу могут иметь разработанные мероприятия по повышению уровня </a:t>
            </a:r>
            <a:r>
              <a:rPr lang="ru-RU" sz="2800" b="1" dirty="0" smtClean="0"/>
              <a:t>экологического</a:t>
            </a:r>
            <a:r>
              <a:rPr lang="ru-RU" sz="2800" dirty="0" smtClean="0"/>
              <a:t> воспитания населения и охране вод.</a:t>
            </a:r>
          </a:p>
          <a:p>
            <a:r>
              <a:rPr lang="ru-RU" sz="2800" dirty="0" smtClean="0"/>
              <a:t>Сроки реализации </a:t>
            </a:r>
            <a:r>
              <a:rPr lang="ru-RU" sz="2800" b="1" dirty="0" smtClean="0"/>
              <a:t>проекта</a:t>
            </a:r>
            <a:r>
              <a:rPr lang="ru-RU" sz="2800" dirty="0" smtClean="0"/>
              <a:t>: июнь-август 2023 года.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357166"/>
            <a:ext cx="8229600" cy="1000132"/>
          </a:xfrm>
        </p:spPr>
        <p:txBody>
          <a:bodyPr/>
          <a:lstStyle/>
          <a:p>
            <a:r>
              <a:rPr lang="ru-RU" dirty="0" smtClean="0"/>
              <a:t>Предварительная подготовка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285720" y="1857364"/>
            <a:ext cx="4038600" cy="4497561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ru-RU" sz="3500" u="sng" dirty="0" smtClean="0">
                <a:solidFill>
                  <a:schemeClr val="tx2">
                    <a:lumMod val="75000"/>
                  </a:schemeClr>
                </a:solidFill>
              </a:rPr>
              <a:t>Этапы работы:</a:t>
            </a:r>
          </a:p>
          <a:p>
            <a:pPr>
              <a:buNone/>
            </a:pPr>
            <a:endParaRPr lang="ru-RU" sz="3200" u="sng" dirty="0" smtClean="0">
              <a:solidFill>
                <a:schemeClr val="tx2">
                  <a:lumMod val="75000"/>
                </a:schemeClr>
              </a:solidFill>
            </a:endParaRPr>
          </a:p>
          <a:p>
            <a:pPr>
              <a:buNone/>
            </a:pPr>
            <a:r>
              <a:rPr lang="ru-RU" sz="3200" dirty="0" smtClean="0">
                <a:solidFill>
                  <a:schemeClr val="tx2">
                    <a:lumMod val="75000"/>
                  </a:schemeClr>
                </a:solidFill>
              </a:rPr>
              <a:t>1. Выбор темы.</a:t>
            </a:r>
          </a:p>
          <a:p>
            <a:pPr>
              <a:buNone/>
            </a:pPr>
            <a:r>
              <a:rPr lang="ru-RU" sz="3200" dirty="0" smtClean="0">
                <a:solidFill>
                  <a:schemeClr val="tx2">
                    <a:lumMod val="75000"/>
                  </a:schemeClr>
                </a:solidFill>
              </a:rPr>
              <a:t>2. Планирование работы над проектом.</a:t>
            </a:r>
          </a:p>
          <a:p>
            <a:pPr>
              <a:buNone/>
            </a:pPr>
            <a:r>
              <a:rPr lang="ru-RU" sz="3200" dirty="0" smtClean="0">
                <a:solidFill>
                  <a:schemeClr val="tx2">
                    <a:lumMod val="75000"/>
                  </a:schemeClr>
                </a:solidFill>
              </a:rPr>
              <a:t>3. Поиск  источников информации для проекта.</a:t>
            </a:r>
          </a:p>
          <a:p>
            <a:pPr>
              <a:buNone/>
            </a:pPr>
            <a:r>
              <a:rPr lang="ru-RU" sz="3200" dirty="0" smtClean="0">
                <a:solidFill>
                  <a:schemeClr val="tx2">
                    <a:lumMod val="75000"/>
                  </a:schemeClr>
                </a:solidFill>
              </a:rPr>
              <a:t>4. Анализ и синтез информации</a:t>
            </a:r>
          </a:p>
          <a:p>
            <a:pPr>
              <a:buNone/>
            </a:pPr>
            <a:r>
              <a:rPr lang="ru-RU" sz="3200" dirty="0" smtClean="0">
                <a:solidFill>
                  <a:schemeClr val="tx2">
                    <a:lumMod val="75000"/>
                  </a:schemeClr>
                </a:solidFill>
              </a:rPr>
              <a:t>5. Составление плана описания реки.</a:t>
            </a:r>
          </a:p>
          <a:p>
            <a:pPr>
              <a:buNone/>
            </a:pPr>
            <a:r>
              <a:rPr lang="ru-RU" sz="3200" dirty="0" smtClean="0">
                <a:solidFill>
                  <a:schemeClr val="tx2">
                    <a:lumMod val="75000"/>
                  </a:schemeClr>
                </a:solidFill>
              </a:rPr>
              <a:t>6. Разработать мероприятия по охране реки приступить к их реализации.</a:t>
            </a:r>
          </a:p>
          <a:p>
            <a:pPr>
              <a:buNone/>
            </a:pPr>
            <a:r>
              <a:rPr lang="ru-RU" sz="3200" dirty="0" smtClean="0">
                <a:solidFill>
                  <a:schemeClr val="tx2">
                    <a:lumMod val="75000"/>
                  </a:schemeClr>
                </a:solidFill>
              </a:rPr>
              <a:t>7. Выполнение презентации.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4648200" y="1928802"/>
            <a:ext cx="4038600" cy="4426123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ru-RU" sz="3400" u="sng" dirty="0" smtClean="0">
                <a:solidFill>
                  <a:schemeClr val="accent1">
                    <a:lumMod val="50000"/>
                  </a:schemeClr>
                </a:solidFill>
              </a:rPr>
              <a:t>План описания реки:</a:t>
            </a:r>
          </a:p>
          <a:p>
            <a:pPr>
              <a:buNone/>
            </a:pPr>
            <a:endParaRPr lang="ru-RU" sz="3400" u="sng" dirty="0" smtClean="0"/>
          </a:p>
          <a:p>
            <a:pPr>
              <a:buNone/>
            </a:pPr>
            <a:r>
              <a:rPr lang="ru-RU" sz="3400" dirty="0" smtClean="0">
                <a:solidFill>
                  <a:schemeClr val="accent1">
                    <a:lumMod val="50000"/>
                  </a:schemeClr>
                </a:solidFill>
              </a:rPr>
              <a:t>1. Особенности географического положения реки </a:t>
            </a:r>
            <a:r>
              <a:rPr lang="ru-RU" sz="3400" dirty="0" err="1" smtClean="0">
                <a:solidFill>
                  <a:schemeClr val="accent1">
                    <a:lumMod val="50000"/>
                  </a:schemeClr>
                </a:solidFill>
              </a:rPr>
              <a:t>Конды</a:t>
            </a:r>
            <a:r>
              <a:rPr lang="ru-RU" sz="3400" dirty="0" smtClean="0">
                <a:solidFill>
                  <a:schemeClr val="accent1">
                    <a:lumMod val="50000"/>
                  </a:schemeClr>
                </a:solidFill>
              </a:rPr>
              <a:t>.</a:t>
            </a:r>
          </a:p>
          <a:p>
            <a:pPr>
              <a:buNone/>
            </a:pPr>
            <a:r>
              <a:rPr lang="ru-RU" sz="3400" dirty="0" smtClean="0">
                <a:solidFill>
                  <a:schemeClr val="accent1">
                    <a:lumMod val="50000"/>
                  </a:schemeClr>
                </a:solidFill>
              </a:rPr>
              <a:t>2. Происхождение названия реки.</a:t>
            </a:r>
          </a:p>
          <a:p>
            <a:pPr>
              <a:buNone/>
            </a:pPr>
            <a:r>
              <a:rPr lang="ru-RU" sz="3400" dirty="0" smtClean="0">
                <a:solidFill>
                  <a:schemeClr val="accent1">
                    <a:lumMod val="50000"/>
                  </a:schemeClr>
                </a:solidFill>
              </a:rPr>
              <a:t>3. Природные особенности.</a:t>
            </a:r>
          </a:p>
          <a:p>
            <a:pPr>
              <a:buNone/>
            </a:pPr>
            <a:r>
              <a:rPr lang="ru-RU" sz="3400" dirty="0" smtClean="0">
                <a:solidFill>
                  <a:schemeClr val="accent1">
                    <a:lumMod val="50000"/>
                  </a:schemeClr>
                </a:solidFill>
              </a:rPr>
              <a:t>4. Особенности хозяйственного использования реки.</a:t>
            </a:r>
          </a:p>
          <a:p>
            <a:pPr>
              <a:buNone/>
            </a:pPr>
            <a:r>
              <a:rPr lang="ru-RU" sz="3400" dirty="0" smtClean="0">
                <a:solidFill>
                  <a:schemeClr val="accent1">
                    <a:lumMod val="50000"/>
                  </a:schemeClr>
                </a:solidFill>
              </a:rPr>
              <a:t>5. Экологические проблемы реки  и пути их решения.</a:t>
            </a:r>
          </a:p>
          <a:p>
            <a:endParaRPr lang="ru-RU" dirty="0"/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57200" y="428604"/>
            <a:ext cx="8229600" cy="1000132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Географическое положение реки</a:t>
            </a:r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sz="half" idx="1"/>
          </p:nvPr>
        </p:nvSpPr>
        <p:spPr>
          <a:xfrm>
            <a:off x="285720" y="1571612"/>
            <a:ext cx="4252914" cy="4525963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sz="3200" b="1" dirty="0" smtClean="0">
                <a:solidFill>
                  <a:schemeClr val="tx2">
                    <a:lumMod val="50000"/>
                  </a:schemeClr>
                </a:solidFill>
              </a:rPr>
              <a:t>   </a:t>
            </a:r>
            <a:r>
              <a:rPr lang="ru-RU" sz="3200" b="1" dirty="0" err="1" smtClean="0">
                <a:solidFill>
                  <a:schemeClr val="tx2">
                    <a:lumMod val="50000"/>
                  </a:schemeClr>
                </a:solidFill>
              </a:rPr>
              <a:t>Конда</a:t>
            </a:r>
            <a:r>
              <a:rPr lang="ru-RU" sz="3200" dirty="0" smtClean="0">
                <a:solidFill>
                  <a:schemeClr val="tx2">
                    <a:lumMod val="50000"/>
                  </a:schemeClr>
                </a:solidFill>
              </a:rPr>
              <a:t> —большая река в Ханты-Мансийском автономном округе России, левый приток Иртыша,</a:t>
            </a:r>
          </a:p>
          <a:p>
            <a:pPr>
              <a:buNone/>
            </a:pPr>
            <a:r>
              <a:rPr lang="ru-RU" sz="3200" dirty="0" smtClean="0">
                <a:solidFill>
                  <a:schemeClr val="tx2">
                    <a:lumMod val="50000"/>
                  </a:schemeClr>
                </a:solidFill>
              </a:rPr>
              <a:t>   принадлежит Обской речной системе Карского моря.</a:t>
            </a:r>
            <a:endParaRPr lang="ru-RU" sz="3200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648200" y="1857364"/>
            <a:ext cx="4038600" cy="4214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042"/>
            <a:ext cx="8229600" cy="71438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dirty="0" smtClean="0"/>
              <a:t>Происхождение названия река </a:t>
            </a:r>
            <a:r>
              <a:rPr lang="ru-RU" sz="3200" dirty="0" err="1" smtClean="0"/>
              <a:t>Конда</a:t>
            </a: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2200" dirty="0" smtClean="0"/>
              <a:t>( существует много версий)</a:t>
            </a:r>
            <a:endParaRPr lang="ru-RU" sz="2200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357686" y="1214422"/>
            <a:ext cx="4786314" cy="5140503"/>
          </a:xfrm>
        </p:spPr>
        <p:txBody>
          <a:bodyPr>
            <a:noAutofit/>
          </a:bodyPr>
          <a:lstStyle/>
          <a:p>
            <a:r>
              <a:rPr lang="ru-RU" sz="1800" dirty="0" smtClean="0"/>
              <a:t>1. От северорусского  </a:t>
            </a:r>
            <a:r>
              <a:rPr lang="ru-RU" sz="1800" b="1" dirty="0" err="1" smtClean="0"/>
              <a:t>конда</a:t>
            </a:r>
            <a:r>
              <a:rPr lang="ru-RU" sz="1800" dirty="0" smtClean="0"/>
              <a:t> – мощная смолистая сосна красноватого цвета. Кондовым же лесом бассейн реки славился всегда, значит, </a:t>
            </a:r>
            <a:r>
              <a:rPr lang="ru-RU" sz="1800" dirty="0" err="1" smtClean="0"/>
              <a:t>Конда</a:t>
            </a:r>
            <a:r>
              <a:rPr lang="ru-RU" sz="1800" dirty="0" smtClean="0"/>
              <a:t> – сосновый край. </a:t>
            </a:r>
          </a:p>
          <a:p>
            <a:r>
              <a:rPr lang="ru-RU" sz="1800" dirty="0" smtClean="0"/>
              <a:t>2.Есть и другое объяснение слову </a:t>
            </a:r>
            <a:r>
              <a:rPr lang="ru-RU" sz="1800" b="1" dirty="0" err="1" smtClean="0"/>
              <a:t>конда</a:t>
            </a:r>
            <a:r>
              <a:rPr lang="ru-RU" sz="1800" dirty="0" smtClean="0"/>
              <a:t> – песчаный возвышенный берег, что в отношении нашей реки тоже приемлемо.</a:t>
            </a:r>
          </a:p>
          <a:p>
            <a:r>
              <a:rPr lang="ru-RU" sz="1800" dirty="0" smtClean="0"/>
              <a:t>3. Можно предположить: имя своё река получила от </a:t>
            </a:r>
            <a:r>
              <a:rPr lang="ru-RU" sz="1800" dirty="0" err="1" smtClean="0"/>
              <a:t>прибалтийско-финскихслов:карельское</a:t>
            </a:r>
            <a:r>
              <a:rPr lang="ru-RU" sz="1800" dirty="0" smtClean="0"/>
              <a:t> </a:t>
            </a:r>
            <a:r>
              <a:rPr lang="ru-RU" sz="1800" b="1" dirty="0" err="1" smtClean="0"/>
              <a:t>кондый</a:t>
            </a:r>
            <a:r>
              <a:rPr lang="ru-RU" sz="1800" b="1" dirty="0" smtClean="0"/>
              <a:t> </a:t>
            </a:r>
            <a:r>
              <a:rPr lang="ru-RU" sz="1800" dirty="0" smtClean="0"/>
              <a:t>и финское </a:t>
            </a:r>
            <a:r>
              <a:rPr lang="ru-RU" sz="1800" b="1" dirty="0" err="1" smtClean="0"/>
              <a:t>конти</a:t>
            </a:r>
            <a:r>
              <a:rPr lang="ru-RU" sz="1800" dirty="0" smtClean="0"/>
              <a:t>, что означает «медведь». Тогда </a:t>
            </a:r>
            <a:r>
              <a:rPr lang="ru-RU" sz="1800" dirty="0" err="1" smtClean="0"/>
              <a:t>Конда</a:t>
            </a:r>
            <a:r>
              <a:rPr lang="ru-RU" sz="1800" dirty="0" smtClean="0"/>
              <a:t> – медвежья река. </a:t>
            </a:r>
          </a:p>
          <a:p>
            <a:r>
              <a:rPr lang="ru-RU" sz="1800" dirty="0" smtClean="0"/>
              <a:t>4.Есть и ещё одна версия: башкирское </a:t>
            </a:r>
            <a:r>
              <a:rPr lang="ru-RU" sz="1800" b="1" dirty="0" err="1" smtClean="0"/>
              <a:t>кондоз</a:t>
            </a:r>
            <a:r>
              <a:rPr lang="ru-RU" sz="1800" b="1" dirty="0" smtClean="0"/>
              <a:t> </a:t>
            </a:r>
            <a:r>
              <a:rPr lang="ru-RU" sz="1800" dirty="0" smtClean="0"/>
              <a:t>и татарское </a:t>
            </a:r>
            <a:r>
              <a:rPr lang="ru-RU" sz="1800" b="1" dirty="0" err="1" smtClean="0"/>
              <a:t>кондыз</a:t>
            </a:r>
            <a:r>
              <a:rPr lang="ru-RU" sz="1800" dirty="0" smtClean="0"/>
              <a:t> – бобр. </a:t>
            </a:r>
            <a:r>
              <a:rPr lang="ru-RU" sz="1800" dirty="0" err="1" smtClean="0"/>
              <a:t>Конда</a:t>
            </a:r>
            <a:r>
              <a:rPr lang="ru-RU" sz="1800" dirty="0" smtClean="0"/>
              <a:t> – бобровая река. </a:t>
            </a:r>
            <a:endParaRPr lang="ru-RU" sz="1800" dirty="0"/>
          </a:p>
        </p:txBody>
      </p:sp>
      <p:pic>
        <p:nvPicPr>
          <p:cNvPr id="18434" name="Picture 2" descr="C:\Users\Светлана\Desktop\на конде и не только\для презентации\DSCN4360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2623344"/>
            <a:ext cx="3543296" cy="30289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714356"/>
            <a:ext cx="8229600" cy="1000132"/>
          </a:xfrm>
        </p:spPr>
        <p:txBody>
          <a:bodyPr>
            <a:normAutofit fontScale="90000"/>
          </a:bodyPr>
          <a:lstStyle/>
          <a:p>
            <a:r>
              <a:rPr lang="ru-RU" sz="3100" dirty="0" smtClean="0">
                <a:solidFill>
                  <a:schemeClr val="tx2">
                    <a:lumMod val="50000"/>
                  </a:schemeClr>
                </a:solidFill>
              </a:rPr>
              <a:t/>
            </a:r>
            <a:br>
              <a:rPr lang="ru-RU" sz="3100" dirty="0" smtClean="0">
                <a:solidFill>
                  <a:schemeClr val="tx2">
                    <a:lumMod val="50000"/>
                  </a:schemeClr>
                </a:solidFill>
              </a:rPr>
            </a:br>
            <a:r>
              <a:rPr lang="ru-RU" sz="3100" dirty="0" smtClean="0">
                <a:solidFill>
                  <a:schemeClr val="tx2">
                    <a:lumMod val="50000"/>
                  </a:schemeClr>
                </a:solidFill>
              </a:rPr>
              <a:t/>
            </a:r>
            <a:br>
              <a:rPr lang="ru-RU" sz="3100" dirty="0" smtClean="0">
                <a:solidFill>
                  <a:schemeClr val="tx2">
                    <a:lumMod val="50000"/>
                  </a:schemeClr>
                </a:solidFill>
              </a:rPr>
            </a:br>
            <a:r>
              <a:rPr lang="ru-RU" sz="3100" dirty="0" smtClean="0">
                <a:solidFill>
                  <a:schemeClr val="tx2">
                    <a:lumMod val="50000"/>
                  </a:schemeClr>
                </a:solidFill>
              </a:rPr>
              <a:t/>
            </a:r>
            <a:br>
              <a:rPr lang="ru-RU" sz="3100" dirty="0" smtClean="0">
                <a:solidFill>
                  <a:schemeClr val="tx2">
                    <a:lumMod val="50000"/>
                  </a:schemeClr>
                </a:solidFill>
              </a:rPr>
            </a:br>
            <a:r>
              <a:rPr lang="ru-RU" sz="3100" dirty="0" smtClean="0">
                <a:solidFill>
                  <a:schemeClr val="tx2">
                    <a:lumMod val="50000"/>
                  </a:schemeClr>
                </a:solidFill>
              </a:rPr>
              <a:t/>
            </a:r>
            <a:br>
              <a:rPr lang="ru-RU" sz="3100" dirty="0" smtClean="0">
                <a:solidFill>
                  <a:schemeClr val="tx2">
                    <a:lumMod val="50000"/>
                  </a:schemeClr>
                </a:solidFill>
              </a:rPr>
            </a:b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/>
            </a:r>
            <a:br>
              <a:rPr lang="ru-RU" dirty="0" smtClean="0">
                <a:solidFill>
                  <a:schemeClr val="tx2">
                    <a:lumMod val="50000"/>
                  </a:schemeClr>
                </a:solidFill>
              </a:rPr>
            </a:br>
            <a:r>
              <a:rPr lang="ru-RU" sz="54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sz="3600" dirty="0" smtClean="0">
                <a:solidFill>
                  <a:schemeClr val="tx2">
                    <a:lumMod val="75000"/>
                  </a:schemeClr>
                </a:solidFill>
              </a:rPr>
              <a:t>По названию  реки  был  назван наш район и низменность, по которой она протекает</a:t>
            </a:r>
            <a:endParaRPr lang="ru-RU" sz="36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Герб </a:t>
            </a:r>
            <a:r>
              <a:rPr lang="ru-RU" dirty="0" err="1" smtClean="0"/>
              <a:t>Кондинского</a:t>
            </a:r>
            <a:r>
              <a:rPr lang="ru-RU" dirty="0" smtClean="0"/>
              <a:t> района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6387" name="Picture 3" descr="C:\Users\Светлана\Desktop\на конде и не только\для презентации\image_6445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/>
          <a:stretch>
            <a:fillRect/>
          </a:stretch>
        </p:blipFill>
        <p:spPr bwMode="auto">
          <a:xfrm>
            <a:off x="571473" y="2514600"/>
            <a:ext cx="3429024" cy="3846513"/>
          </a:xfrm>
          <a:prstGeom prst="rect">
            <a:avLst/>
          </a:prstGeom>
          <a:noFill/>
        </p:spPr>
      </p:pic>
      <p:pic>
        <p:nvPicPr>
          <p:cNvPr id="10" name="Picture 2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429124" y="1857364"/>
            <a:ext cx="4500594" cy="45005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57200" y="500042"/>
            <a:ext cx="8229600" cy="107157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Природные особенности</a:t>
            </a:r>
            <a:endParaRPr lang="ru-RU" dirty="0"/>
          </a:p>
        </p:txBody>
      </p:sp>
      <p:sp>
        <p:nvSpPr>
          <p:cNvPr id="7" name="Содержимое 6"/>
          <p:cNvSpPr>
            <a:spLocks noGrp="1"/>
          </p:cNvSpPr>
          <p:nvPr>
            <p:ph sz="half" idx="1"/>
          </p:nvPr>
        </p:nvSpPr>
        <p:spPr>
          <a:xfrm>
            <a:off x="0" y="1857364"/>
            <a:ext cx="4538634" cy="4434840"/>
          </a:xfrm>
        </p:spPr>
        <p:txBody>
          <a:bodyPr>
            <a:normAutofit/>
          </a:bodyPr>
          <a:lstStyle/>
          <a:p>
            <a:r>
              <a:rPr lang="ru-RU" sz="3200" dirty="0" err="1" smtClean="0">
                <a:solidFill>
                  <a:schemeClr val="accent1">
                    <a:lumMod val="50000"/>
                  </a:schemeClr>
                </a:solidFill>
              </a:rPr>
              <a:t>Конда</a:t>
            </a:r>
            <a:r>
              <a:rPr lang="ru-RU" sz="3200" dirty="0" smtClean="0">
                <a:solidFill>
                  <a:schemeClr val="accent1">
                    <a:lumMod val="50000"/>
                  </a:schemeClr>
                </a:solidFill>
              </a:rPr>
              <a:t> берёт своё начало из болот возвышенности </a:t>
            </a:r>
            <a:r>
              <a:rPr lang="ru-RU" sz="3200" dirty="0" err="1" smtClean="0">
                <a:solidFill>
                  <a:schemeClr val="accent1">
                    <a:lumMod val="50000"/>
                  </a:schemeClr>
                </a:solidFill>
              </a:rPr>
              <a:t>Люлимвор</a:t>
            </a:r>
            <a:r>
              <a:rPr lang="ru-RU" sz="3200" dirty="0" smtClean="0">
                <a:solidFill>
                  <a:schemeClr val="accent1">
                    <a:lumMod val="50000"/>
                  </a:schemeClr>
                </a:solidFill>
              </a:rPr>
              <a:t> и течёт по </a:t>
            </a:r>
            <a:r>
              <a:rPr lang="ru-RU" sz="3200" dirty="0" err="1" smtClean="0">
                <a:solidFill>
                  <a:schemeClr val="accent1">
                    <a:lumMod val="50000"/>
                  </a:schemeClr>
                </a:solidFill>
              </a:rPr>
              <a:t>Кондинской</a:t>
            </a:r>
            <a:r>
              <a:rPr lang="ru-RU" sz="3200" dirty="0" smtClean="0">
                <a:solidFill>
                  <a:schemeClr val="accent1">
                    <a:lumMod val="50000"/>
                  </a:schemeClr>
                </a:solidFill>
              </a:rPr>
              <a:t> низменности. </a:t>
            </a:r>
            <a:endParaRPr lang="ru-RU" sz="3200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8" name="Picture 2" descr="C:\Users\Светлана\Desktop\на конде и не только\для презентации\карта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4286248" y="2071678"/>
            <a:ext cx="4572031" cy="4214842"/>
          </a:xfrm>
          <a:prstGeom prst="rect">
            <a:avLst/>
          </a:prstGeom>
          <a:noFill/>
        </p:spPr>
      </p:pic>
      <p:sp>
        <p:nvSpPr>
          <p:cNvPr id="9" name="Содержимое 8"/>
          <p:cNvSpPr>
            <a:spLocks noGrp="1"/>
          </p:cNvSpPr>
          <p:nvPr>
            <p:ph sz="half" idx="2"/>
          </p:nvPr>
        </p:nvSpPr>
        <p:spPr>
          <a:xfrm>
            <a:off x="4071934" y="1357298"/>
            <a:ext cx="4614866" cy="4997627"/>
          </a:xfrm>
        </p:spPr>
        <p:txBody>
          <a:bodyPr/>
          <a:lstStyle/>
          <a:p>
            <a:r>
              <a:rPr lang="ru-RU" dirty="0" err="1" smtClean="0"/>
              <a:t>Кондинская</a:t>
            </a:r>
            <a:r>
              <a:rPr lang="ru-RU" dirty="0" smtClean="0"/>
              <a:t> низменность</a:t>
            </a:r>
            <a:endParaRPr lang="ru-RU" dirty="0"/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750</TotalTime>
  <Words>577</Words>
  <Application>Microsoft Office PowerPoint</Application>
  <PresentationFormat>Экран (4:3)</PresentationFormat>
  <Paragraphs>122</Paragraphs>
  <Slides>24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Поток</vt:lpstr>
      <vt:lpstr>         Районный слет школьных лесничеств  в рамках   районного проекта   «КОНДА ЭКО», посвященного 100-летию Кондинского района проект  География и экология реки Конды</vt:lpstr>
      <vt:lpstr>АКТУАЛЬНОСТЬ ПРОЕКТА </vt:lpstr>
      <vt:lpstr>Цели и задачи. </vt:lpstr>
      <vt:lpstr>   Практическая значимость проекта. </vt:lpstr>
      <vt:lpstr>Предварительная подготовка</vt:lpstr>
      <vt:lpstr>Географическое положение реки</vt:lpstr>
      <vt:lpstr>Происхождение названия река Конда ( существует много версий)</vt:lpstr>
      <vt:lpstr>      По названию  реки  был  назван наш район и низменность, по которой она протекает</vt:lpstr>
      <vt:lpstr>Природные особенности</vt:lpstr>
      <vt:lpstr>Географическое положение</vt:lpstr>
      <vt:lpstr>Конда у д. Сотник</vt:lpstr>
      <vt:lpstr>Природные особенности</vt:lpstr>
      <vt:lpstr>Природные особенности</vt:lpstr>
      <vt:lpstr>Хозяйственное использование</vt:lpstr>
      <vt:lpstr>Хозяйственное использование</vt:lpstr>
      <vt:lpstr>     Хозяйственное использование в реке ловят:  </vt:lpstr>
      <vt:lpstr>Хозяйственное использование в реке водятся:</vt:lpstr>
      <vt:lpstr>Хозяйственное использование</vt:lpstr>
      <vt:lpstr>   В реке    нерестятся стерлядь и нельма, но лов этих рыб на реке запрещен, они краснокнижные </vt:lpstr>
      <vt:lpstr>Экологические проблемы реки Конды </vt:lpstr>
      <vt:lpstr>Пути решения проблем</vt:lpstr>
      <vt:lpstr>Ожидаемый позитивный эффект от реализации проекта</vt:lpstr>
      <vt:lpstr>Выводы:</vt:lpstr>
      <vt:lpstr>Табличка на берегу Конды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 Река Конда</dc:title>
  <dc:creator>Светлана</dc:creator>
  <cp:lastModifiedBy>304</cp:lastModifiedBy>
  <cp:revision>75</cp:revision>
  <dcterms:created xsi:type="dcterms:W3CDTF">2017-12-03T13:03:22Z</dcterms:created>
  <dcterms:modified xsi:type="dcterms:W3CDTF">2022-11-10T12:13:01Z</dcterms:modified>
</cp:coreProperties>
</file>