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72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06.10.2014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274638"/>
            <a:ext cx="7686700" cy="2368544"/>
          </a:xfrm>
        </p:spPr>
        <p:txBody>
          <a:bodyPr>
            <a:normAutofit/>
          </a:bodyPr>
          <a:lstStyle/>
          <a:p>
            <a:r>
              <a:rPr lang="ru-RU" b="1" dirty="0" smtClean="0"/>
              <a:t>Современные географические исследования</a:t>
            </a:r>
            <a:endParaRPr lang="ru-RU"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WostokStanz.jpg"/>
          <p:cNvPicPr>
            <a:picLocks noGrp="1" noChangeAspect="1"/>
          </p:cNvPicPr>
          <p:nvPr>
            <p:ph sz="half" idx="1"/>
          </p:nvPr>
        </p:nvPicPr>
        <p:blipFill>
          <a:blip r:embed="rId2" cstate="print"/>
          <a:stretch>
            <a:fillRect/>
          </a:stretch>
        </p:blipFill>
        <p:spPr>
          <a:xfrm>
            <a:off x="-1" y="0"/>
            <a:ext cx="4327891" cy="3205846"/>
          </a:xfrm>
        </p:spPr>
      </p:pic>
      <p:pic>
        <p:nvPicPr>
          <p:cNvPr id="6" name="Содержимое 5" descr="karl_with_module.jpg"/>
          <p:cNvPicPr>
            <a:picLocks noGrp="1" noChangeAspect="1"/>
          </p:cNvPicPr>
          <p:nvPr>
            <p:ph sz="half" idx="2"/>
          </p:nvPr>
        </p:nvPicPr>
        <p:blipFill>
          <a:blip r:embed="rId3" cstate="print"/>
          <a:stretch>
            <a:fillRect/>
          </a:stretch>
        </p:blipFill>
        <p:spPr>
          <a:xfrm>
            <a:off x="3615191" y="3181342"/>
            <a:ext cx="5528809" cy="367665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fontScale="90000"/>
          </a:bodyPr>
          <a:lstStyle/>
          <a:p>
            <a:r>
              <a:rPr lang="ru-RU" b="1" dirty="0" smtClean="0"/>
              <a:t>Исследование Земли из космоса.</a:t>
            </a:r>
            <a:endParaRPr lang="ru-RU" dirty="0"/>
          </a:p>
        </p:txBody>
      </p:sp>
      <p:sp>
        <p:nvSpPr>
          <p:cNvPr id="3" name="Содержимое 2"/>
          <p:cNvSpPr>
            <a:spLocks noGrp="1"/>
          </p:cNvSpPr>
          <p:nvPr>
            <p:ph sz="half" idx="1"/>
          </p:nvPr>
        </p:nvSpPr>
        <p:spPr>
          <a:xfrm>
            <a:off x="1357290" y="5214926"/>
            <a:ext cx="6257940" cy="1643074"/>
          </a:xfrm>
        </p:spPr>
        <p:txBody>
          <a:bodyPr>
            <a:normAutofit fontScale="85000" lnSpcReduction="20000"/>
          </a:bodyPr>
          <a:lstStyle/>
          <a:p>
            <a:r>
              <a:rPr lang="ru-RU" dirty="0" smtClean="0"/>
              <a:t>В 1957 г. земляне запустили в космос первый искусственный спутник Земли, а впоследствии и корабль с первым человеком на борту. С тех пор началась космическая эра в изучении земной </a:t>
            </a:r>
            <a:r>
              <a:rPr lang="ru-RU" dirty="0" smtClean="0"/>
              <a:t>шара. </a:t>
            </a:r>
            <a:endParaRPr lang="ru-RU" dirty="0"/>
          </a:p>
        </p:txBody>
      </p:sp>
      <p:pic>
        <p:nvPicPr>
          <p:cNvPr id="5" name="Содержимое 4" descr="r2_www.catsmob.com_nasa_images_01912_015_61bceb43.jpg"/>
          <p:cNvPicPr>
            <a:picLocks noGrp="1" noChangeAspect="1"/>
          </p:cNvPicPr>
          <p:nvPr>
            <p:ph sz="half" idx="2"/>
          </p:nvPr>
        </p:nvPicPr>
        <p:blipFill>
          <a:blip r:embed="rId2" cstate="print"/>
          <a:stretch>
            <a:fillRect/>
          </a:stretch>
        </p:blipFill>
        <p:spPr>
          <a:xfrm>
            <a:off x="1714480" y="857232"/>
            <a:ext cx="5500726" cy="4400581"/>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214282" y="357166"/>
            <a:ext cx="4281518" cy="5768997"/>
          </a:xfrm>
        </p:spPr>
        <p:txBody>
          <a:bodyPr>
            <a:normAutofit fontScale="62500" lnSpcReduction="20000"/>
          </a:bodyPr>
          <a:lstStyle/>
          <a:p>
            <a:r>
              <a:rPr lang="ru-RU" dirty="0" smtClean="0"/>
              <a:t>Космические аппараты, исследующие Землю, оборудовании специальными приборами для фотографирования, с помощью которых получают космические снимки. Анализируя их, люди могут сразу окинуть взглядом огромные пространства Земли. С высоты стало видно самые черты строения нашей планеты. С поверхности же их просто невозможно различить. Из космоса удалось заглянуть в труднодоступные уголки Земли: высокогорья, полярные районы, просторы океанов, леса и пустыни. Космические аппараты используют для наблюдения за стихийными явлениями: извержением вулканов, разливами рек, снежных лавин, ураганами. Снимки быстро и главное безопасно передают сведения о районе стихийного бедствия. </a:t>
            </a:r>
            <a:endParaRPr lang="ru-RU" dirty="0"/>
          </a:p>
        </p:txBody>
      </p:sp>
      <p:pic>
        <p:nvPicPr>
          <p:cNvPr id="5" name="Содержимое 4" descr="r2_www.catsmob.com_nasa_images_01912_005_f65e57e1.jpg"/>
          <p:cNvPicPr>
            <a:picLocks noGrp="1" noChangeAspect="1"/>
          </p:cNvPicPr>
          <p:nvPr>
            <p:ph sz="half" idx="2"/>
          </p:nvPr>
        </p:nvPicPr>
        <p:blipFill>
          <a:blip r:embed="rId2" cstate="print"/>
          <a:stretch>
            <a:fillRect/>
          </a:stretch>
        </p:blipFill>
        <p:spPr>
          <a:xfrm>
            <a:off x="4572000" y="264259"/>
            <a:ext cx="4368354" cy="6593741"/>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857224" y="214290"/>
            <a:ext cx="7715304" cy="2071701"/>
          </a:xfrm>
        </p:spPr>
        <p:txBody>
          <a:bodyPr>
            <a:normAutofit fontScale="70000" lnSpcReduction="20000"/>
          </a:bodyPr>
          <a:lstStyle/>
          <a:p>
            <a:r>
              <a:rPr lang="ru-RU" dirty="0" smtClean="0"/>
              <a:t>Метеорологические спутники «осматривают» Землю и определяют характер облачности, распространение снежного покрова. Космические снимки помогают предсказывать погоду, находить месторождения полезных ископаемых, определять размеры загрязнений земной поверхности. Нет никакого сомнения, что мы стоим на пороге новой эпохи великих открытий: космического пространства и вместе с ним своей планеты.</a:t>
            </a:r>
            <a:endParaRPr lang="ru-RU" dirty="0"/>
          </a:p>
        </p:txBody>
      </p:sp>
      <p:pic>
        <p:nvPicPr>
          <p:cNvPr id="5" name="Содержимое 4" descr="22.jpg"/>
          <p:cNvPicPr>
            <a:picLocks noGrp="1" noChangeAspect="1"/>
          </p:cNvPicPr>
          <p:nvPr>
            <p:ph sz="half" idx="2"/>
          </p:nvPr>
        </p:nvPicPr>
        <p:blipFill>
          <a:blip r:embed="rId2" cstate="print"/>
          <a:stretch>
            <a:fillRect/>
          </a:stretch>
        </p:blipFill>
        <p:spPr>
          <a:xfrm>
            <a:off x="928662" y="2428844"/>
            <a:ext cx="6643734" cy="4429156"/>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9000" r="-9000"/>
          </a:stretch>
        </a:blipFill>
        <a:effectLst/>
      </p:bgPr>
    </p:bg>
    <p:spTree>
      <p:nvGrpSpPr>
        <p:cNvPr id="1" name=""/>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Что сейчас исследуют географы.</a:t>
            </a:r>
            <a:endParaRPr lang="ru-RU" dirty="0"/>
          </a:p>
        </p:txBody>
      </p:sp>
      <p:sp>
        <p:nvSpPr>
          <p:cNvPr id="3" name="Содержимое 2"/>
          <p:cNvSpPr>
            <a:spLocks noGrp="1"/>
          </p:cNvSpPr>
          <p:nvPr>
            <p:ph sz="half" idx="1"/>
          </p:nvPr>
        </p:nvSpPr>
        <p:spPr/>
        <p:txBody>
          <a:bodyPr>
            <a:normAutofit fontScale="62500" lnSpcReduction="20000"/>
          </a:bodyPr>
          <a:lstStyle/>
          <a:p>
            <a:r>
              <a:rPr lang="ru-RU" dirty="0" smtClean="0"/>
              <a:t>Более 5 тыс. лет длится познания Земли. Люди проникли в глубины океанов, поднялись на высокие горы, одолели строжайшие пустыни. Они освоили космическое пространство. На карте уже не осталось "белых пятен ". Географию начали изучать в школах и университетах. Мир стал одинаковым в представлении разных народов, т.е. сформировался общий взгляд на Землю. В этом - главный результат всех предыдущих познаний нашей планеты. Может сложиться мнение, что географам уже все известно.</a:t>
            </a:r>
            <a:endParaRPr lang="ru-RU" dirty="0"/>
          </a:p>
        </p:txBody>
      </p:sp>
      <p:pic>
        <p:nvPicPr>
          <p:cNvPr id="7" name="Содержимое 6" descr="855.gif"/>
          <p:cNvPicPr>
            <a:picLocks noGrp="1" noChangeAspect="1"/>
          </p:cNvPicPr>
          <p:nvPr>
            <p:ph sz="half" idx="2"/>
          </p:nvPr>
        </p:nvPicPr>
        <p:blipFill>
          <a:blip r:embed="rId2" cstate="print"/>
          <a:stretch>
            <a:fillRect/>
          </a:stretch>
        </p:blipFill>
        <p:spPr>
          <a:xfrm>
            <a:off x="4572000" y="1500174"/>
            <a:ext cx="4200535" cy="4961262"/>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3000"/>
            <a:lum/>
          </a:blip>
          <a:srcRect/>
          <a:stretch>
            <a:fillRect l="-25000" r="-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ДОМАШНЕЕ ЗАДАНИЕ</a:t>
            </a:r>
            <a:endParaRPr lang="ru-RU" b="1" dirty="0"/>
          </a:p>
        </p:txBody>
      </p:sp>
      <p:sp>
        <p:nvSpPr>
          <p:cNvPr id="3" name="Содержимое 2"/>
          <p:cNvSpPr>
            <a:spLocks noGrp="1"/>
          </p:cNvSpPr>
          <p:nvPr>
            <p:ph idx="1"/>
          </p:nvPr>
        </p:nvSpPr>
        <p:spPr/>
        <p:txBody>
          <a:bodyPr/>
          <a:lstStyle/>
          <a:p>
            <a:r>
              <a:rPr lang="ru-RU" smtClean="0"/>
              <a:t>ПАРАГРАФ </a:t>
            </a: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Исследование Мирового океана</a:t>
            </a:r>
            <a:endParaRPr lang="ru-RU" dirty="0"/>
          </a:p>
        </p:txBody>
      </p:sp>
      <p:sp>
        <p:nvSpPr>
          <p:cNvPr id="3" name="Содержимое 2"/>
          <p:cNvSpPr>
            <a:spLocks noGrp="1"/>
          </p:cNvSpPr>
          <p:nvPr>
            <p:ph sz="half" idx="1"/>
          </p:nvPr>
        </p:nvSpPr>
        <p:spPr/>
        <p:txBody>
          <a:bodyPr>
            <a:normAutofit fontScale="92500" lnSpcReduction="10000"/>
          </a:bodyPr>
          <a:lstStyle/>
          <a:p>
            <a:r>
              <a:rPr lang="ru-RU" dirty="0" smtClean="0"/>
              <a:t>В 1957 г. экспедиция на </a:t>
            </a:r>
            <a:r>
              <a:rPr lang="ru-RU" dirty="0" smtClean="0"/>
              <a:t>корабле «Витязь» в </a:t>
            </a:r>
            <a:r>
              <a:rPr lang="ru-RU" dirty="0" smtClean="0"/>
              <a:t>Тихом океане обнаружила глубокую океаническую впадину </a:t>
            </a:r>
            <a:r>
              <a:rPr lang="ru-RU" dirty="0" smtClean="0"/>
              <a:t>–</a:t>
            </a:r>
            <a:r>
              <a:rPr lang="ru-RU" i="1" dirty="0" err="1" smtClean="0"/>
              <a:t>Марианский</a:t>
            </a:r>
            <a:r>
              <a:rPr lang="ru-RU" i="1" dirty="0" smtClean="0"/>
              <a:t> желоб</a:t>
            </a:r>
            <a:r>
              <a:rPr lang="ru-RU" dirty="0" smtClean="0"/>
              <a:t>(11 </a:t>
            </a:r>
            <a:r>
              <a:rPr lang="ru-RU" dirty="0" smtClean="0"/>
              <a:t>022 м). Впоследствии </a:t>
            </a:r>
            <a:r>
              <a:rPr lang="ru-RU" dirty="0" smtClean="0"/>
              <a:t>швейцарец </a:t>
            </a:r>
            <a:r>
              <a:rPr lang="ru-RU" i="1" dirty="0" smtClean="0"/>
              <a:t>Жан </a:t>
            </a:r>
            <a:r>
              <a:rPr lang="ru-RU" i="1" dirty="0" err="1" smtClean="0"/>
              <a:t>Пикар</a:t>
            </a:r>
            <a:r>
              <a:rPr lang="ru-RU" dirty="0" err="1" smtClean="0"/>
              <a:t>и</a:t>
            </a:r>
            <a:r>
              <a:rPr lang="ru-RU" dirty="0" smtClean="0"/>
              <a:t> американец </a:t>
            </a:r>
            <a:r>
              <a:rPr lang="ru-RU" i="1" dirty="0" smtClean="0"/>
              <a:t>Дональд</a:t>
            </a:r>
            <a:r>
              <a:rPr lang="ru-RU" i="1" dirty="0" smtClean="0"/>
              <a:t> </a:t>
            </a:r>
            <a:r>
              <a:rPr lang="ru-RU" i="1" dirty="0" err="1" smtClean="0"/>
              <a:t>Уош</a:t>
            </a:r>
            <a:r>
              <a:rPr lang="ru-RU" i="1" dirty="0" smtClean="0"/>
              <a:t> </a:t>
            </a:r>
            <a:r>
              <a:rPr lang="ru-RU" dirty="0" smtClean="0"/>
              <a:t>опустились </a:t>
            </a:r>
            <a:r>
              <a:rPr lang="ru-RU" dirty="0" smtClean="0"/>
              <a:t>в батискафе на дно этой впадины.</a:t>
            </a:r>
            <a:endParaRPr lang="ru-RU" dirty="0"/>
          </a:p>
        </p:txBody>
      </p:sp>
      <p:pic>
        <p:nvPicPr>
          <p:cNvPr id="5" name="Содержимое 4" descr="mariana10.jpg"/>
          <p:cNvPicPr>
            <a:picLocks noGrp="1" noChangeAspect="1"/>
          </p:cNvPicPr>
          <p:nvPr>
            <p:ph sz="half" idx="2"/>
          </p:nvPr>
        </p:nvPicPr>
        <p:blipFill>
          <a:blip r:embed="rId2" cstate="print"/>
          <a:stretch>
            <a:fillRect/>
          </a:stretch>
        </p:blipFill>
        <p:spPr>
          <a:xfrm>
            <a:off x="4572000" y="2000240"/>
            <a:ext cx="4363008" cy="4132959"/>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214282" y="1"/>
            <a:ext cx="8358246" cy="2285992"/>
          </a:xfrm>
        </p:spPr>
        <p:txBody>
          <a:bodyPr>
            <a:normAutofit fontScale="92500" lnSpcReduction="10000"/>
          </a:bodyPr>
          <a:lstStyle/>
          <a:p>
            <a:r>
              <a:rPr lang="ru-RU" dirty="0" smtClean="0"/>
              <a:t>Ценные сведения о течениях в Северном Ледовитом океане дают дрейфующие (те, что перемещаются). Такие станции устроены на огромных льдинах. Вместе с ней они медленно плывут по ветру или течению без всякого двигателя. Дрейфующие станции оборудованы специальными приборами для наблюдений.</a:t>
            </a:r>
            <a:endParaRPr lang="ru-RU" dirty="0"/>
          </a:p>
        </p:txBody>
      </p:sp>
      <p:pic>
        <p:nvPicPr>
          <p:cNvPr id="5" name="Содержимое 4" descr="148.jpg"/>
          <p:cNvPicPr>
            <a:picLocks noGrp="1" noChangeAspect="1"/>
          </p:cNvPicPr>
          <p:nvPr>
            <p:ph sz="half" idx="2"/>
          </p:nvPr>
        </p:nvPicPr>
        <p:blipFill>
          <a:blip r:embed="rId2" cstate="print"/>
          <a:stretch>
            <a:fillRect/>
          </a:stretch>
        </p:blipFill>
        <p:spPr>
          <a:xfrm>
            <a:off x="1500166" y="2143116"/>
            <a:ext cx="5929354" cy="4447016"/>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214282" y="500042"/>
            <a:ext cx="4281518" cy="5626121"/>
          </a:xfrm>
        </p:spPr>
        <p:txBody>
          <a:bodyPr>
            <a:normAutofit fontScale="55000" lnSpcReduction="20000"/>
          </a:bodyPr>
          <a:lstStyle/>
          <a:p>
            <a:r>
              <a:rPr lang="ru-RU" sz="4400" dirty="0" smtClean="0">
                <a:latin typeface="Times New Roman" pitchFamily="18" charset="0"/>
                <a:cs typeface="Times New Roman" pitchFamily="18" charset="0"/>
              </a:rPr>
              <a:t>Известный исследователь морских глубин </a:t>
            </a:r>
            <a:r>
              <a:rPr lang="ru-RU" sz="4400" dirty="0" smtClean="0">
                <a:latin typeface="Times New Roman" pitchFamily="18" charset="0"/>
                <a:cs typeface="Times New Roman" pitchFamily="18" charset="0"/>
              </a:rPr>
              <a:t>француз </a:t>
            </a:r>
            <a:r>
              <a:rPr lang="ru-RU" sz="4400" i="1" dirty="0" err="1" smtClean="0">
                <a:latin typeface="Times New Roman" pitchFamily="18" charset="0"/>
                <a:cs typeface="Times New Roman" pitchFamily="18" charset="0"/>
              </a:rPr>
              <a:t>Жак-Ив</a:t>
            </a:r>
            <a:r>
              <a:rPr lang="ru-RU" sz="4400" i="1" dirty="0" smtClean="0">
                <a:latin typeface="Times New Roman" pitchFamily="18" charset="0"/>
                <a:cs typeface="Times New Roman" pitchFamily="18" charset="0"/>
              </a:rPr>
              <a:t> </a:t>
            </a:r>
            <a:r>
              <a:rPr lang="ru-RU" sz="4400" i="1" dirty="0" err="1" smtClean="0">
                <a:latin typeface="Times New Roman" pitchFamily="18" charset="0"/>
                <a:cs typeface="Times New Roman" pitchFamily="18" charset="0"/>
              </a:rPr>
              <a:t>Кусто</a:t>
            </a:r>
            <a:r>
              <a:rPr lang="ru-RU" sz="4400" i="1" dirty="0" smtClean="0">
                <a:latin typeface="Times New Roman" pitchFamily="18" charset="0"/>
                <a:cs typeface="Times New Roman" pitchFamily="18" charset="0"/>
              </a:rPr>
              <a:t> </a:t>
            </a:r>
            <a:r>
              <a:rPr lang="ru-RU" sz="4400" dirty="0" smtClean="0">
                <a:latin typeface="Times New Roman" pitchFamily="18" charset="0"/>
                <a:cs typeface="Times New Roman" pitchFamily="18" charset="0"/>
              </a:rPr>
              <a:t>значительную </a:t>
            </a:r>
            <a:r>
              <a:rPr lang="ru-RU" sz="4400" dirty="0" smtClean="0">
                <a:latin typeface="Times New Roman" pitchFamily="18" charset="0"/>
                <a:cs typeface="Times New Roman" pitchFamily="18" charset="0"/>
              </a:rPr>
              <a:t>часть своей жизни провел под водой, изучая живой мир морей и океанов.</a:t>
            </a:r>
          </a:p>
          <a:p>
            <a:r>
              <a:rPr lang="ru-RU" sz="4400" dirty="0" smtClean="0">
                <a:latin typeface="Times New Roman" pitchFamily="18" charset="0"/>
                <a:cs typeface="Times New Roman" pitchFamily="18" charset="0"/>
              </a:rPr>
              <a:t>Сейчас многие страны мира исследуют океаны с целью использования их богатств. Что же за сокровища скрывает вода? Прежде всего, это - нефть и газ, железные и марганцевые руды. Месторождения этих полезных ископаемых открыто во многих морях.</a:t>
            </a:r>
          </a:p>
          <a:p>
            <a:endParaRPr lang="ru-RU" dirty="0"/>
          </a:p>
        </p:txBody>
      </p:sp>
      <p:pic>
        <p:nvPicPr>
          <p:cNvPr id="5" name="Содержимое 4" descr="f88f4c4dc1IOKUEGL_3553_9ad4be220e.jpg"/>
          <p:cNvPicPr>
            <a:picLocks noGrp="1" noChangeAspect="1"/>
          </p:cNvPicPr>
          <p:nvPr>
            <p:ph sz="half" idx="2"/>
          </p:nvPr>
        </p:nvPicPr>
        <p:blipFill>
          <a:blip r:embed="rId2" cstate="print"/>
          <a:stretch>
            <a:fillRect/>
          </a:stretch>
        </p:blipFill>
        <p:spPr>
          <a:xfrm>
            <a:off x="4540023" y="0"/>
            <a:ext cx="4603977" cy="4081876"/>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Исследование атмосферы</a:t>
            </a:r>
            <a:endParaRPr lang="ru-RU" dirty="0"/>
          </a:p>
        </p:txBody>
      </p:sp>
      <p:sp>
        <p:nvSpPr>
          <p:cNvPr id="3" name="Содержимое 2"/>
          <p:cNvSpPr>
            <a:spLocks noGrp="1"/>
          </p:cNvSpPr>
          <p:nvPr>
            <p:ph sz="half" idx="1"/>
          </p:nvPr>
        </p:nvSpPr>
        <p:spPr>
          <a:xfrm>
            <a:off x="214282" y="1600200"/>
            <a:ext cx="4429156" cy="5257800"/>
          </a:xfrm>
        </p:spPr>
        <p:txBody>
          <a:bodyPr>
            <a:normAutofit fontScale="70000" lnSpcReduction="20000"/>
          </a:bodyPr>
          <a:lstStyle/>
          <a:p>
            <a:r>
              <a:rPr lang="ru-RU" dirty="0" smtClean="0"/>
              <a:t>Хозяйственная деятельность и жизнь человека во многом зависят от состояния воздушной оболочки нашей планеты - атмосферы. Для наблюдения за ее состоянием в многих местах на земном шаре расположены метеорологические станции. </a:t>
            </a:r>
            <a:r>
              <a:rPr lang="ru-RU" dirty="0" smtClean="0"/>
              <a:t>Особенно </a:t>
            </a:r>
            <a:r>
              <a:rPr lang="ru-RU" dirty="0" smtClean="0"/>
              <a:t>важно предвидеть такие неблагоприятные для человека явления, как грозы, выпадение града, бури. Это дает возможность хоть какой мере защититься от них.</a:t>
            </a:r>
          </a:p>
          <a:p>
            <a:r>
              <a:rPr lang="ru-RU" dirty="0" smtClean="0"/>
              <a:t>Важными в наше время является исследование атмосферы для предупреждения ее загрязнения. Загрязненный выбросами предприятий и транспорта воздух очень вредно для здоровья.</a:t>
            </a:r>
          </a:p>
          <a:p>
            <a:endParaRPr lang="ru-RU" dirty="0"/>
          </a:p>
        </p:txBody>
      </p:sp>
      <p:pic>
        <p:nvPicPr>
          <p:cNvPr id="5" name="Содержимое 4" descr="Метеорологическая-станция-1256640628_74.jpg"/>
          <p:cNvPicPr>
            <a:picLocks noGrp="1" noChangeAspect="1"/>
          </p:cNvPicPr>
          <p:nvPr>
            <p:ph sz="half" idx="2"/>
          </p:nvPr>
        </p:nvPicPr>
        <p:blipFill>
          <a:blip r:embed="rId2" cstate="print"/>
          <a:stretch>
            <a:fillRect/>
          </a:stretch>
        </p:blipFill>
        <p:spPr>
          <a:xfrm>
            <a:off x="5286380" y="1571612"/>
            <a:ext cx="3413683" cy="5120524"/>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Исследование в Антарктиде</a:t>
            </a:r>
            <a:endParaRPr lang="ru-RU" dirty="0"/>
          </a:p>
        </p:txBody>
      </p:sp>
      <p:sp>
        <p:nvSpPr>
          <p:cNvPr id="3" name="Содержимое 2"/>
          <p:cNvSpPr>
            <a:spLocks noGrp="1"/>
          </p:cNvSpPr>
          <p:nvPr>
            <p:ph sz="half" idx="1"/>
          </p:nvPr>
        </p:nvSpPr>
        <p:spPr>
          <a:xfrm>
            <a:off x="0" y="2332037"/>
            <a:ext cx="4038600" cy="4525963"/>
          </a:xfrm>
        </p:spPr>
        <p:txBody>
          <a:bodyPr>
            <a:normAutofit fontScale="62500" lnSpcReduction="20000"/>
          </a:bodyPr>
          <a:lstStyle/>
          <a:p>
            <a:r>
              <a:rPr lang="ru-RU" dirty="0" smtClean="0"/>
              <a:t>Регулярные исследования в Антарктиде проводятся с 1956 г. На материке и прилегающих островах разные страны мира оборудовали научно-исследовательские станции. На одной из них -</a:t>
            </a:r>
            <a:r>
              <a:rPr lang="ru-RU" i="1" dirty="0" smtClean="0"/>
              <a:t>станции "Академик Вернадский" -</a:t>
            </a:r>
            <a:r>
              <a:rPr lang="ru-RU" dirty="0" smtClean="0"/>
              <a:t>с 1996 г. проводит исследования </a:t>
            </a:r>
            <a:r>
              <a:rPr lang="ru-RU" dirty="0" err="1" smtClean="0"/>
              <a:t>и</a:t>
            </a:r>
            <a:r>
              <a:rPr lang="ru-RU" i="1" dirty="0" err="1" smtClean="0"/>
              <a:t>Украина</a:t>
            </a:r>
            <a:r>
              <a:rPr lang="ru-RU" dirty="0" smtClean="0"/>
              <a:t>.</a:t>
            </a:r>
          </a:p>
          <a:p>
            <a:r>
              <a:rPr lang="ru-RU" dirty="0" smtClean="0"/>
              <a:t>В связи с изучением Антарктиды было подписано международное соглашение, согласно которому на этом материке запрещена любая хозяйственная деятельность и размещения военных баз. Поэтому Антарктиду называют материком ученых.</a:t>
            </a:r>
          </a:p>
          <a:p>
            <a:endParaRPr lang="ru-RU" dirty="0"/>
          </a:p>
        </p:txBody>
      </p:sp>
      <p:pic>
        <p:nvPicPr>
          <p:cNvPr id="5" name="Содержимое 4" descr="antarktida_007.jpg"/>
          <p:cNvPicPr>
            <a:picLocks noGrp="1" noChangeAspect="1"/>
          </p:cNvPicPr>
          <p:nvPr>
            <p:ph sz="half" idx="2"/>
          </p:nvPr>
        </p:nvPicPr>
        <p:blipFill>
          <a:blip r:embed="rId2" cstate="print"/>
          <a:stretch>
            <a:fillRect/>
          </a:stretch>
        </p:blipFill>
        <p:spPr>
          <a:xfrm>
            <a:off x="4143372" y="1285859"/>
            <a:ext cx="4883192" cy="3524037"/>
          </a:xfr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530</Words>
  <Application>Microsoft Office PowerPoint</Application>
  <PresentationFormat>Экран (4:3)</PresentationFormat>
  <Paragraphs>20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Современные географические исследования</vt:lpstr>
      <vt:lpstr>Что сейчас исследуют географы.</vt:lpstr>
      <vt:lpstr>Исследование Мирового океана</vt:lpstr>
      <vt:lpstr>Слайд 4</vt:lpstr>
      <vt:lpstr>Слайд 5</vt:lpstr>
      <vt:lpstr>Слайд 6</vt:lpstr>
      <vt:lpstr>Исследование атмосферы</vt:lpstr>
      <vt:lpstr>Слайд 8</vt:lpstr>
      <vt:lpstr>Исследование в Антарктиде</vt:lpstr>
      <vt:lpstr>Слайд 10</vt:lpstr>
      <vt:lpstr>Слайд 11</vt:lpstr>
      <vt:lpstr>Исследование Земли из космоса.</vt:lpstr>
      <vt:lpstr>Слайд 13</vt:lpstr>
      <vt:lpstr>Слайд 14</vt:lpstr>
      <vt:lpstr>Слайд 15</vt:lpstr>
      <vt:lpstr>Слайд 16</vt:lpstr>
      <vt:lpstr>Слайд 17</vt:lpstr>
      <vt:lpstr>Слайд 18</vt:lpstr>
      <vt:lpstr>Слайд 19</vt:lpstr>
      <vt:lpstr>ДОМАШНЕЕ ЗАДАНИЕ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географические исследования</dc:title>
  <cp:lastModifiedBy>Admin</cp:lastModifiedBy>
  <cp:revision>8</cp:revision>
  <dcterms:modified xsi:type="dcterms:W3CDTF">2014-10-06T17:03:21Z</dcterms:modified>
</cp:coreProperties>
</file>