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64" r:id="rId3"/>
    <p:sldId id="272" r:id="rId4"/>
    <p:sldId id="278" r:id="rId5"/>
    <p:sldId id="256" r:id="rId6"/>
    <p:sldId id="260" r:id="rId7"/>
    <p:sldId id="258" r:id="rId8"/>
    <p:sldId id="263" r:id="rId9"/>
    <p:sldId id="262" r:id="rId10"/>
    <p:sldId id="259" r:id="rId11"/>
    <p:sldId id="257" r:id="rId12"/>
    <p:sldId id="269" r:id="rId13"/>
    <p:sldId id="277" r:id="rId14"/>
    <p:sldId id="275" r:id="rId15"/>
    <p:sldId id="265" r:id="rId16"/>
    <p:sldId id="266" r:id="rId17"/>
    <p:sldId id="267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0" autoAdjust="0"/>
    <p:restoredTop sz="94660"/>
  </p:normalViewPr>
  <p:slideViewPr>
    <p:cSldViewPr>
      <p:cViewPr varScale="1">
        <p:scale>
          <a:sx n="84" d="100"/>
          <a:sy n="84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F639-B400-46E8-A48A-7940CD48D72C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A5468-F4BA-4981-96FD-D11083552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A5468-F4BA-4981-96FD-D1108355211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nogogranniki.ru/faqs.html?faqid=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48097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Развёртка прямоугольного</a:t>
            </a:r>
            <a:br>
              <a:rPr lang="ru-RU" b="1" dirty="0" smtClean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>параллелепипеда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            </a:t>
            </a:r>
          </a:p>
          <a:p>
            <a:pPr>
              <a:buNone/>
            </a:pPr>
            <a:r>
              <a:rPr lang="ru-RU" dirty="0" smtClean="0"/>
              <a:t>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хема сборки параллелепипе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40324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хема сборки параллелепипе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24944"/>
            <a:ext cx="38164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хема сборки параллелепипе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3600399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хема сборки параллелепипе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381642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Прямоугольный параллелепипед в окружающем мире.</a:t>
            </a:r>
            <a:endParaRPr lang="ru-RU" dirty="0"/>
          </a:p>
        </p:txBody>
      </p:sp>
      <p:pic>
        <p:nvPicPr>
          <p:cNvPr id="4" name="Picture 2" descr="https://im0-tub-ru.yandex.net/i?id=4aa3e6735e46dd1264740cdb79ad715c&amp;n=33&amp;h=190&amp;w=2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642910" y="1643050"/>
            <a:ext cx="227398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milashevtsova.com/wp-content/uploads/2014/04/516292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l="12000" r="13000" b="9332"/>
          <a:stretch>
            <a:fillRect/>
          </a:stretch>
        </p:blipFill>
        <p:spPr bwMode="auto">
          <a:xfrm>
            <a:off x="428596" y="4000504"/>
            <a:ext cx="315189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humbs.dreamstime.com/z/puzzle-cube-2658356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F8FF"/>
              </a:clrFrom>
              <a:clrTo>
                <a:srgbClr val="EEF8FF">
                  <a:alpha val="0"/>
                </a:srgbClr>
              </a:clrTo>
            </a:clrChange>
          </a:blip>
          <a:srcRect l="9821" t="14491" r="15808" b="20784"/>
          <a:stretch>
            <a:fillRect/>
          </a:stretch>
        </p:blipFill>
        <p:spPr bwMode="auto">
          <a:xfrm>
            <a:off x="6572264" y="1428736"/>
            <a:ext cx="2571736" cy="224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DCIM\работка\куб оригами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6CBAD"/>
              </a:clrFrom>
              <a:clrTo>
                <a:srgbClr val="D6CBAD">
                  <a:alpha val="0"/>
                </a:srgbClr>
              </a:clrTo>
            </a:clrChange>
          </a:blip>
          <a:srcRect l="10001" t="10722" r="10001" b="10503"/>
          <a:stretch>
            <a:fillRect/>
          </a:stretch>
        </p:blipFill>
        <p:spPr bwMode="auto">
          <a:xfrm>
            <a:off x="3786182" y="2500306"/>
            <a:ext cx="2500330" cy="234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s://barkculture.files.wordpress.com/2014/06/10659582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83" r="14140" b="7080"/>
          <a:stretch>
            <a:fillRect/>
          </a:stretch>
        </p:blipFill>
        <p:spPr bwMode="auto">
          <a:xfrm>
            <a:off x="5643570" y="3857628"/>
            <a:ext cx="3272611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63/267969/2/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3290"/>
            <a:ext cx="550072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slide.ru/images/4/10576/960/img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0"/>
            <a:ext cx="628654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архитектуре</a:t>
            </a:r>
            <a:endParaRPr lang="ru-RU" dirty="0"/>
          </a:p>
        </p:txBody>
      </p:sp>
      <p:pic>
        <p:nvPicPr>
          <p:cNvPr id="4" name="Содержимое 3" descr="VK_Saved_Photo_ 6359753586960445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5214942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VK_Saved_Photo_ 6359753587633456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357298"/>
            <a:ext cx="3786182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http://www.rutraveller.ru/icache/community/21/post/2713_584x5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500562" cy="258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VK_Saved_Photo_ 6359753585794627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184" y="3071810"/>
            <a:ext cx="4691064" cy="3518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009900"/>
                </a:solidFill>
                <a:latin typeface="Georgia" pitchFamily="18" charset="0"/>
              </a:rPr>
              <a:t>Ландшафтный дизайн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40" name="Picture 2" descr="http://www.vf-pflanzen.de/tl_files/images/pflanzenbilder/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77863"/>
            <a:ext cx="9144000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://upload.wikimedia.org/wikipedia/commons/d/d1/Just_another_Alamo_afterno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8915" name="Picture 4" descr="http://24.media.tumblr.com/tumblr_mbeivmKnsU1ql4xj5o1_128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625B63"/>
              </a:clrFrom>
              <a:clrTo>
                <a:srgbClr val="625B63">
                  <a:alpha val="0"/>
                </a:srgbClr>
              </a:clrTo>
            </a:clrChange>
            <a:lum bright="10000"/>
          </a:blip>
          <a:srcRect l="18417" t="4688" r="15968" b="3125"/>
          <a:stretch>
            <a:fillRect/>
          </a:stretch>
        </p:blipFill>
        <p:spPr bwMode="auto">
          <a:xfrm>
            <a:off x="500034" y="2714620"/>
            <a:ext cx="4003266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Заголовок 3"/>
          <p:cNvSpPr>
            <a:spLocks noGrp="1"/>
          </p:cNvSpPr>
          <p:nvPr>
            <p:ph type="title"/>
          </p:nvPr>
        </p:nvSpPr>
        <p:spPr>
          <a:xfrm>
            <a:off x="4953000" y="4648200"/>
            <a:ext cx="4191000" cy="2209800"/>
          </a:xfrm>
        </p:spPr>
        <p:txBody>
          <a:bodyPr>
            <a:normAutofit fontScale="90000"/>
          </a:bodyPr>
          <a:lstStyle/>
          <a:p>
            <a:r>
              <a:rPr lang="ru-RU" sz="3600" b="1" i="1" smtClean="0">
                <a:solidFill>
                  <a:srgbClr val="009900"/>
                </a:solidFill>
                <a:latin typeface="Georgia" pitchFamily="18" charset="0"/>
              </a:rPr>
              <a:t>Скульптура «Красный куб»</a:t>
            </a:r>
            <a:br>
              <a:rPr lang="ru-RU" sz="3600" b="1" i="1" smtClean="0">
                <a:solidFill>
                  <a:srgbClr val="009900"/>
                </a:solidFill>
                <a:latin typeface="Georgia" pitchFamily="18" charset="0"/>
              </a:rPr>
            </a:br>
            <a:r>
              <a:rPr lang="ru-RU" sz="3600" b="1" i="1" smtClean="0">
                <a:solidFill>
                  <a:srgbClr val="009900"/>
                </a:solidFill>
                <a:latin typeface="Georgia" pitchFamily="18" charset="0"/>
              </a:rPr>
              <a:t>(г.Нью-Йорк)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Picture 2" descr="http://www.banzaj.pl/pictures/roznosci/odjechane/rzezby_wodne/niesamowite_rzezby_wodne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0"/>
            <a:ext cx="4495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я узнал нового и чему научился: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узнал , что такое прямоугольный параллелепипед и научился различать его среди других тел.</a:t>
            </a:r>
          </a:p>
          <a:p>
            <a:r>
              <a:rPr lang="ru-RU" dirty="0" smtClean="0"/>
              <a:t>Строить развёртку и макет прямоугольного параллелепипеда.</a:t>
            </a:r>
          </a:p>
          <a:p>
            <a:r>
              <a:rPr lang="ru-RU" dirty="0" smtClean="0"/>
              <a:t>Узнал где встречается прямоугольный параллелепипед в окружающем мире.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 исследования: куб, прямоугольный </a:t>
            </a:r>
            <a:r>
              <a:rPr lang="ru-RU" dirty="0" err="1" smtClean="0"/>
              <a:t>параллепипед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Batang" pitchFamily="18" charset="-127"/>
                <a:ea typeface="Batang" pitchFamily="18" charset="-127"/>
              </a:rPr>
              <a:t>Цель: </a:t>
            </a:r>
          </a:p>
          <a:p>
            <a:pPr>
              <a:buNone/>
            </a:pPr>
            <a:r>
              <a:rPr lang="ru-RU" b="1" dirty="0" smtClean="0">
                <a:latin typeface="Batang" pitchFamily="18" charset="-127"/>
                <a:ea typeface="Batang" pitchFamily="18" charset="-127"/>
              </a:rPr>
              <a:t>      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Узнать, что такое </a:t>
            </a:r>
          </a:p>
          <a:p>
            <a:pPr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      прямоугольный параллелепипед и где он встречается в жизни;</a:t>
            </a:r>
          </a:p>
          <a:p>
            <a:pPr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      Построить модель прямоугольного</a:t>
            </a:r>
          </a:p>
          <a:p>
            <a:pPr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      параллелепипеда, с помощью развёртки.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CA000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2168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CA000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685800"/>
            <a:ext cx="18288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CA000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5625" y="990600"/>
            <a:ext cx="15843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219200" y="3657600"/>
            <a:ext cx="3352800" cy="2984500"/>
            <a:chOff x="376" y="528"/>
            <a:chExt cx="2408" cy="2840"/>
          </a:xfrm>
        </p:grpSpPr>
        <p:sp>
          <p:nvSpPr>
            <p:cNvPr id="27655" name="Freeform 6"/>
            <p:cNvSpPr>
              <a:spLocks/>
            </p:cNvSpPr>
            <p:nvPr/>
          </p:nvSpPr>
          <p:spPr bwMode="auto">
            <a:xfrm>
              <a:off x="384" y="536"/>
              <a:ext cx="2400" cy="2832"/>
            </a:xfrm>
            <a:custGeom>
              <a:avLst/>
              <a:gdLst>
                <a:gd name="T0" fmla="*/ 0 w 2400"/>
                <a:gd name="T1" fmla="*/ 1576 h 2832"/>
                <a:gd name="T2" fmla="*/ 1448 w 2400"/>
                <a:gd name="T3" fmla="*/ 2832 h 2832"/>
                <a:gd name="T4" fmla="*/ 1488 w 2400"/>
                <a:gd name="T5" fmla="*/ 1720 h 2832"/>
                <a:gd name="T6" fmla="*/ 2400 w 2400"/>
                <a:gd name="T7" fmla="*/ 1240 h 2832"/>
                <a:gd name="T8" fmla="*/ 1064 w 2400"/>
                <a:gd name="T9" fmla="*/ 0 h 28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0"/>
                <a:gd name="T16" fmla="*/ 0 h 2832"/>
                <a:gd name="T17" fmla="*/ 2400 w 2400"/>
                <a:gd name="T18" fmla="*/ 2832 h 28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0" h="2832">
                  <a:moveTo>
                    <a:pt x="0" y="1576"/>
                  </a:moveTo>
                  <a:lnTo>
                    <a:pt x="1448" y="2832"/>
                  </a:lnTo>
                  <a:lnTo>
                    <a:pt x="1488" y="1720"/>
                  </a:lnTo>
                  <a:lnTo>
                    <a:pt x="2400" y="1240"/>
                  </a:lnTo>
                  <a:lnTo>
                    <a:pt x="106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6" name="Freeform 9"/>
            <p:cNvSpPr>
              <a:spLocks/>
            </p:cNvSpPr>
            <p:nvPr/>
          </p:nvSpPr>
          <p:spPr bwMode="auto">
            <a:xfrm>
              <a:off x="1816" y="1776"/>
              <a:ext cx="968" cy="1592"/>
            </a:xfrm>
            <a:custGeom>
              <a:avLst/>
              <a:gdLst>
                <a:gd name="T0" fmla="*/ 968 w 968"/>
                <a:gd name="T1" fmla="*/ 0 h 1592"/>
                <a:gd name="T2" fmla="*/ 0 w 968"/>
                <a:gd name="T3" fmla="*/ 1592 h 1592"/>
                <a:gd name="T4" fmla="*/ 0 60000 65536"/>
                <a:gd name="T5" fmla="*/ 0 60000 65536"/>
                <a:gd name="T6" fmla="*/ 0 w 968"/>
                <a:gd name="T7" fmla="*/ 0 h 1592"/>
                <a:gd name="T8" fmla="*/ 968 w 968"/>
                <a:gd name="T9" fmla="*/ 1592 h 15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68" h="1592">
                  <a:moveTo>
                    <a:pt x="968" y="0"/>
                  </a:moveTo>
                  <a:lnTo>
                    <a:pt x="0" y="15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Freeform 10"/>
            <p:cNvSpPr>
              <a:spLocks/>
            </p:cNvSpPr>
            <p:nvPr/>
          </p:nvSpPr>
          <p:spPr bwMode="auto">
            <a:xfrm>
              <a:off x="384" y="1584"/>
              <a:ext cx="2400" cy="528"/>
            </a:xfrm>
            <a:custGeom>
              <a:avLst/>
              <a:gdLst>
                <a:gd name="T0" fmla="*/ 2400 w 2400"/>
                <a:gd name="T1" fmla="*/ 192 h 528"/>
                <a:gd name="T2" fmla="*/ 1056 w 2400"/>
                <a:gd name="T3" fmla="*/ 0 h 528"/>
                <a:gd name="T4" fmla="*/ 0 w 2400"/>
                <a:gd name="T5" fmla="*/ 528 h 528"/>
                <a:gd name="T6" fmla="*/ 0 60000 65536"/>
                <a:gd name="T7" fmla="*/ 0 60000 65536"/>
                <a:gd name="T8" fmla="*/ 0 60000 65536"/>
                <a:gd name="T9" fmla="*/ 0 w 2400"/>
                <a:gd name="T10" fmla="*/ 0 h 528"/>
                <a:gd name="T11" fmla="*/ 2400 w 240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528">
                  <a:moveTo>
                    <a:pt x="2400" y="192"/>
                  </a:moveTo>
                  <a:lnTo>
                    <a:pt x="1056" y="0"/>
                  </a:lnTo>
                  <a:lnTo>
                    <a:pt x="0" y="528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Freeform 11"/>
            <p:cNvSpPr>
              <a:spLocks/>
            </p:cNvSpPr>
            <p:nvPr/>
          </p:nvSpPr>
          <p:spPr bwMode="auto">
            <a:xfrm>
              <a:off x="1440" y="528"/>
              <a:ext cx="384" cy="2832"/>
            </a:xfrm>
            <a:custGeom>
              <a:avLst/>
              <a:gdLst>
                <a:gd name="T0" fmla="*/ 0 w 384"/>
                <a:gd name="T1" fmla="*/ 0 h 2832"/>
                <a:gd name="T2" fmla="*/ 0 w 384"/>
                <a:gd name="T3" fmla="*/ 1056 h 2832"/>
                <a:gd name="T4" fmla="*/ 384 w 384"/>
                <a:gd name="T5" fmla="*/ 2832 h 2832"/>
                <a:gd name="T6" fmla="*/ 0 60000 65536"/>
                <a:gd name="T7" fmla="*/ 0 60000 65536"/>
                <a:gd name="T8" fmla="*/ 0 60000 65536"/>
                <a:gd name="T9" fmla="*/ 0 w 384"/>
                <a:gd name="T10" fmla="*/ 0 h 2832"/>
                <a:gd name="T11" fmla="*/ 384 w 384"/>
                <a:gd name="T12" fmla="*/ 2832 h 28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2832">
                  <a:moveTo>
                    <a:pt x="0" y="0"/>
                  </a:moveTo>
                  <a:lnTo>
                    <a:pt x="0" y="1056"/>
                  </a:lnTo>
                  <a:lnTo>
                    <a:pt x="384" y="283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5"/>
            <p:cNvSpPr>
              <a:spLocks/>
            </p:cNvSpPr>
            <p:nvPr/>
          </p:nvSpPr>
          <p:spPr bwMode="auto">
            <a:xfrm>
              <a:off x="376" y="528"/>
              <a:ext cx="1496" cy="1728"/>
            </a:xfrm>
            <a:custGeom>
              <a:avLst/>
              <a:gdLst>
                <a:gd name="T0" fmla="*/ 1064 w 1496"/>
                <a:gd name="T1" fmla="*/ 0 h 1728"/>
                <a:gd name="T2" fmla="*/ 0 w 1496"/>
                <a:gd name="T3" fmla="*/ 1576 h 1728"/>
                <a:gd name="T4" fmla="*/ 1496 w 1496"/>
                <a:gd name="T5" fmla="*/ 1728 h 1728"/>
                <a:gd name="T6" fmla="*/ 1072 w 1496"/>
                <a:gd name="T7" fmla="*/ 10 h 1728"/>
                <a:gd name="T8" fmla="*/ 1064 w 1496"/>
                <a:gd name="T9" fmla="*/ 0 h 1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6"/>
                <a:gd name="T16" fmla="*/ 0 h 1728"/>
                <a:gd name="T17" fmla="*/ 1496 w 1496"/>
                <a:gd name="T18" fmla="*/ 1728 h 1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6" h="1728">
                  <a:moveTo>
                    <a:pt x="1064" y="0"/>
                  </a:moveTo>
                  <a:lnTo>
                    <a:pt x="0" y="1576"/>
                  </a:lnTo>
                  <a:lnTo>
                    <a:pt x="1496" y="1728"/>
                  </a:lnTo>
                  <a:lnTo>
                    <a:pt x="1072" y="10"/>
                  </a:lnTo>
                  <a:lnTo>
                    <a:pt x="1064" y="0"/>
                  </a:lnTo>
                  <a:close/>
                </a:path>
              </a:pathLst>
            </a:custGeom>
            <a:solidFill>
              <a:srgbClr val="0099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3"/>
            <p:cNvSpPr>
              <a:spLocks/>
            </p:cNvSpPr>
            <p:nvPr/>
          </p:nvSpPr>
          <p:spPr bwMode="auto">
            <a:xfrm>
              <a:off x="376" y="528"/>
              <a:ext cx="2408" cy="2832"/>
            </a:xfrm>
            <a:custGeom>
              <a:avLst/>
              <a:gdLst>
                <a:gd name="T0" fmla="*/ 1448 w 2408"/>
                <a:gd name="T1" fmla="*/ 2832 h 2832"/>
                <a:gd name="T2" fmla="*/ 2408 w 2408"/>
                <a:gd name="T3" fmla="*/ 1248 h 2832"/>
                <a:gd name="T4" fmla="*/ 1064 w 2408"/>
                <a:gd name="T5" fmla="*/ 0 h 2832"/>
                <a:gd name="T6" fmla="*/ 1488 w 2408"/>
                <a:gd name="T7" fmla="*/ 1720 h 2832"/>
                <a:gd name="T8" fmla="*/ 0 w 2408"/>
                <a:gd name="T9" fmla="*/ 1576 h 2832"/>
                <a:gd name="T10" fmla="*/ 1448 w 2408"/>
                <a:gd name="T11" fmla="*/ 2832 h 28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08"/>
                <a:gd name="T19" fmla="*/ 0 h 2832"/>
                <a:gd name="T20" fmla="*/ 2408 w 2408"/>
                <a:gd name="T21" fmla="*/ 2832 h 28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08" h="2832">
                  <a:moveTo>
                    <a:pt x="1448" y="2832"/>
                  </a:moveTo>
                  <a:lnTo>
                    <a:pt x="2408" y="1248"/>
                  </a:lnTo>
                  <a:lnTo>
                    <a:pt x="1064" y="0"/>
                  </a:lnTo>
                  <a:lnTo>
                    <a:pt x="1488" y="1720"/>
                  </a:lnTo>
                  <a:lnTo>
                    <a:pt x="0" y="1576"/>
                  </a:lnTo>
                  <a:lnTo>
                    <a:pt x="1448" y="2832"/>
                  </a:lnTo>
                  <a:close/>
                </a:path>
              </a:pathLst>
            </a:custGeom>
            <a:solidFill>
              <a:srgbClr val="0099FF">
                <a:alpha val="34117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4" name="AutoShape 2"/>
          <p:cNvSpPr>
            <a:spLocks noChangeArrowheads="1"/>
          </p:cNvSpPr>
          <p:nvPr/>
        </p:nvSpPr>
        <p:spPr bwMode="auto">
          <a:xfrm>
            <a:off x="5029200" y="4038600"/>
            <a:ext cx="2971800" cy="2438400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28575">
            <a:solidFill>
              <a:srgbClr val="8449F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ppt4web.ru/images/1469/48820/310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07249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404664"/>
          <a:ext cx="7488832" cy="5174114"/>
        </p:xfrm>
        <a:graphic>
          <a:graphicData uri="http://schemas.openxmlformats.org/drawingml/2006/table">
            <a:tbl>
              <a:tblPr/>
              <a:tblGrid>
                <a:gridCol w="3744416"/>
                <a:gridCol w="3744416"/>
              </a:tblGrid>
              <a:tr h="4795778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53474" marR="53474" marT="26737" marB="26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C51E21"/>
                          </a:solidFill>
                        </a:rPr>
                        <a:t>Параллелепипед</a:t>
                      </a:r>
                    </a:p>
                    <a:p>
                      <a:r>
                        <a:rPr lang="ru-RU" sz="1400" dirty="0"/>
                        <a:t>Параллелепипед - это </a:t>
                      </a:r>
                      <a:r>
                        <a:rPr lang="ru-RU" sz="1400" u="none" strike="noStrike" dirty="0">
                          <a:solidFill>
                            <a:srgbClr val="013B5B"/>
                          </a:solidFill>
                          <a:hlinkClick r:id="rId2"/>
                        </a:rPr>
                        <a:t>многогранник</a:t>
                      </a:r>
                      <a:r>
                        <a:rPr lang="ru-RU" sz="1400" dirty="0"/>
                        <a:t>, у которого шесть граней.</a:t>
                      </a:r>
                    </a:p>
                    <a:p>
                      <a:r>
                        <a:rPr lang="ru-RU" sz="1400" dirty="0"/>
                        <a:t> </a:t>
                      </a:r>
                    </a:p>
                    <a:p>
                      <a:r>
                        <a:rPr lang="ru-RU" sz="1400" dirty="0"/>
                        <a:t>Для прямоугольного параллелепипеда все шесть граней прямоугольники.</a:t>
                      </a:r>
                    </a:p>
                    <a:p>
                      <a:r>
                        <a:rPr lang="ru-RU" sz="1400" dirty="0"/>
                        <a:t>Для произвольного параллелепипеда все шесть граней параллелограммы.</a:t>
                      </a:r>
                    </a:p>
                    <a:p>
                      <a:r>
                        <a:rPr lang="ru-RU" sz="1400" dirty="0"/>
                        <a:t> </a:t>
                      </a:r>
                    </a:p>
                    <a:p>
                      <a:r>
                        <a:rPr lang="ru-RU" sz="1400" dirty="0"/>
                        <a:t>Как понять и запомнить слово 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параллеле</a:t>
                      </a:r>
                      <a:r>
                        <a:rPr lang="ru-RU" sz="1400" dirty="0">
                          <a:solidFill>
                            <a:srgbClr val="0000FF"/>
                          </a:solidFill>
                        </a:rPr>
                        <a:t>пипед</a:t>
                      </a:r>
                      <a:r>
                        <a:rPr lang="ru-RU" sz="1400" dirty="0"/>
                        <a:t>?</a:t>
                      </a:r>
                    </a:p>
                    <a:p>
                      <a:r>
                        <a:rPr lang="ru-RU" sz="1400" dirty="0" smtClean="0"/>
                        <a:t>Разделим его </a:t>
                      </a:r>
                      <a:r>
                        <a:rPr lang="ru-RU" sz="1400" dirty="0"/>
                        <a:t>на две составляющие:</a:t>
                      </a:r>
                    </a:p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</a:rPr>
                        <a:t>         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</a:rPr>
                        <a:t>параллеле</a:t>
                      </a:r>
                      <a:r>
                        <a:rPr lang="ru-RU" sz="1400" dirty="0"/>
                        <a:t> - означает параллельный (греч.),</a:t>
                      </a:r>
                    </a:p>
                    <a:p>
                      <a:r>
                        <a:rPr lang="ru-RU" sz="1400" b="1" dirty="0">
                          <a:solidFill>
                            <a:srgbClr val="0000FF"/>
                          </a:solidFill>
                        </a:rPr>
                        <a:t>                  </a:t>
                      </a:r>
                      <a:r>
                        <a:rPr lang="ru-RU" sz="1400" b="1" dirty="0" err="1">
                          <a:solidFill>
                            <a:srgbClr val="0000FF"/>
                          </a:solidFill>
                        </a:rPr>
                        <a:t>пипед</a:t>
                      </a:r>
                      <a:r>
                        <a:rPr lang="ru-RU" sz="1400" dirty="0"/>
                        <a:t> - означает плоскость (греч.).</a:t>
                      </a:r>
                    </a:p>
                    <a:p>
                      <a:r>
                        <a:rPr lang="ru-RU" sz="1400" dirty="0"/>
                        <a:t>Или геометрическое тело, ограниченное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параллельными </a:t>
                      </a:r>
                      <a:r>
                        <a:rPr lang="ru-RU" sz="1400" dirty="0" smtClean="0">
                          <a:solidFill>
                            <a:srgbClr val="0000FF"/>
                          </a:solidFill>
                        </a:rPr>
                        <a:t>плоскостями</a:t>
                      </a:r>
                      <a:r>
                        <a:rPr lang="ru-RU" sz="1400" dirty="0"/>
                        <a:t>.</a:t>
                      </a:r>
                    </a:p>
                    <a:p>
                      <a:r>
                        <a:rPr lang="ru-RU" sz="1400" dirty="0"/>
                        <a:t> </a:t>
                      </a:r>
                    </a:p>
                    <a:p>
                      <a:r>
                        <a:rPr lang="ru-RU" sz="1400" dirty="0"/>
                        <a:t> </a:t>
                      </a:r>
                    </a:p>
                    <a:p>
                      <a:r>
                        <a:rPr lang="ru-RU" sz="1400" dirty="0"/>
                        <a:t>Для понимания, что же это за геометрическое тело, наилучшим образом подходит обыкновенный кирпич.</a:t>
                      </a:r>
                    </a:p>
                    <a:p>
                      <a:r>
                        <a:rPr lang="ru-RU" sz="1400" dirty="0"/>
                        <a:t>Это самый настоящий прямоугольный </a:t>
                      </a:r>
                      <a:r>
                        <a:rPr lang="ru-RU" sz="1400" dirty="0" smtClean="0"/>
                        <a:t>параллелепипед</a:t>
                      </a:r>
                      <a:r>
                        <a:rPr lang="ru-RU" sz="1400" dirty="0"/>
                        <a:t>.</a:t>
                      </a:r>
                    </a:p>
                  </a:txBody>
                  <a:tcPr marL="53474" marR="53474" marT="26737" marB="26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145" name="Picture 1" descr="Параллелепипе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032448" cy="4032448"/>
          </a:xfrm>
          <a:prstGeom prst="rect">
            <a:avLst/>
          </a:prstGeom>
          <a:noFill/>
        </p:spPr>
      </p:pic>
      <p:pic>
        <p:nvPicPr>
          <p:cNvPr id="6147" name="Picture 3" descr="Параллелепипед киприч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9" y="4437111"/>
            <a:ext cx="2880320" cy="2304255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525252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7466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s00.infourok.ru/images/doc/2/1969/hello_html_m29fa339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50112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pt4web.ru/images/8/21827/640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rmAutofit/>
          </a:bodyPr>
          <a:lstStyle/>
          <a:p>
            <a:r>
              <a:rPr lang="ru-RU" b="1" dirty="0" smtClean="0"/>
              <a:t>Алгоритм построения прямоугольного параллелепипеда на плоскости.</a:t>
            </a:r>
            <a:endParaRPr lang="ru-RU" dirty="0" smtClean="0"/>
          </a:p>
          <a:p>
            <a:r>
              <a:rPr lang="ru-RU" dirty="0" smtClean="0"/>
              <a:t>1. Построить прямоугольник заданной длины (а) и высоты (</a:t>
            </a:r>
            <a:r>
              <a:rPr lang="ru-RU" dirty="0" err="1" smtClean="0"/>
              <a:t>h</a:t>
            </a:r>
            <a:r>
              <a:rPr lang="ru-RU" dirty="0" smtClean="0"/>
              <a:t>).</a:t>
            </a:r>
          </a:p>
          <a:p>
            <a:r>
              <a:rPr lang="ru-RU" dirty="0" smtClean="0"/>
              <a:t>2. Из каждой вершины отложить отрезок, равный половине ширины (в) под углом 45 градусов.</a:t>
            </a:r>
          </a:p>
          <a:p>
            <a:r>
              <a:rPr lang="ru-RU" dirty="0" smtClean="0"/>
              <a:t>3. Соединить концы отрезков, причем невидимые грани - пунктирной линией.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404664"/>
            <a:ext cx="8075240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Развёртка прямоугольного параллелепипеда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3" descr="http://festival.1september.ru/articles/648743/img3.gi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348880"/>
            <a:ext cx="712879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155</Words>
  <Application>Microsoft Office PowerPoint</Application>
  <PresentationFormat>Экран (4:3)</PresentationFormat>
  <Paragraphs>41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Развёртка прямоугольного параллелепипеда</vt:lpstr>
      <vt:lpstr>Объект исследования: куб, прямоугольный параллепипед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Прямоугольный параллелепипед в окружающем мире.</vt:lpstr>
      <vt:lpstr>Презентация PowerPoint</vt:lpstr>
      <vt:lpstr>В архитектуре</vt:lpstr>
      <vt:lpstr>Презентация PowerPoint</vt:lpstr>
      <vt:lpstr>Ландшафтный дизайн</vt:lpstr>
      <vt:lpstr>Скульптура «Красный куб» (г.Нью-Йорк) </vt:lpstr>
      <vt:lpstr>Что я узнал нового и чему научился: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Развёртка прямоугольного параллелепипеда</dc:title>
  <dc:creator>Никита</dc:creator>
  <cp:lastModifiedBy>203</cp:lastModifiedBy>
  <cp:revision>37</cp:revision>
  <dcterms:created xsi:type="dcterms:W3CDTF">2015-10-17T13:10:28Z</dcterms:created>
  <dcterms:modified xsi:type="dcterms:W3CDTF">2023-03-31T11:43:23Z</dcterms:modified>
</cp:coreProperties>
</file>