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44" r:id="rId5"/>
    <p:sldMasterId id="2147483756" r:id="rId6"/>
  </p:sldMasterIdLst>
  <p:sldIdLst>
    <p:sldId id="270" r:id="rId7"/>
    <p:sldId id="265" r:id="rId8"/>
    <p:sldId id="266" r:id="rId9"/>
    <p:sldId id="267" r:id="rId10"/>
    <p:sldId id="268" r:id="rId11"/>
    <p:sldId id="269" r:id="rId12"/>
    <p:sldId id="257" r:id="rId13"/>
    <p:sldId id="264" r:id="rId14"/>
    <p:sldId id="258" r:id="rId15"/>
    <p:sldId id="259" r:id="rId16"/>
    <p:sldId id="260" r:id="rId17"/>
    <p:sldId id="262" r:id="rId18"/>
    <p:sldId id="261" r:id="rId19"/>
    <p:sldId id="263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98C723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653CE-B948-416F-B3AA-87A69246F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0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9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39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98C723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653CE-B948-416F-B3AA-87A69246F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85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2133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74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1488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79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41394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273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462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243797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03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06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06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98C723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653CE-B948-416F-B3AA-87A69246F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42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821742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9162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1052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25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04504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6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50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16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38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880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32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98C723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653CE-B948-416F-B3AA-87A69246F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8976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7950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56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26084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42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47847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79994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02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01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37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0137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631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98C723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653CE-B948-416F-B3AA-87A69246F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899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12010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192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74161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604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6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383010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674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80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295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4582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642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98C723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653CE-B948-416F-B3AA-87A69246F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615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115967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34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5516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06271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343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68256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652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063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76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352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9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6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white"/>
                </a:solidFill>
              </a:rPr>
              <a:pPr/>
              <a:t>22.11.2019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63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41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6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57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7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D56B3-F393-4EEE-9A75-FD14DD057F09}" type="datetimeFigureOut">
              <a:rPr lang="ru-RU" smtClean="0">
                <a:solidFill>
                  <a:prstClr val="black"/>
                </a:solidFill>
              </a:rPr>
              <a:pPr/>
              <a:t>22.11.2019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653CE-B948-416F-B3AA-87A69246FBD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6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5.wav"/><Relationship Id="rId7" Type="http://schemas.openxmlformats.org/officeDocument/2006/relationships/slideLayout" Target="../slideLayouts/slideLayout24.xml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audio" Target="../media/audio8.wav"/><Relationship Id="rId5" Type="http://schemas.openxmlformats.org/officeDocument/2006/relationships/audio" Target="../media/audio7.wav"/><Relationship Id="rId4" Type="http://schemas.openxmlformats.org/officeDocument/2006/relationships/audio" Target="../media/audio6.wav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088232"/>
          </a:xfrm>
        </p:spPr>
        <p:txBody>
          <a:bodyPr>
            <a:noAutofit/>
          </a:bodyPr>
          <a:lstStyle/>
          <a:p>
            <a:pPr algn="ctr"/>
            <a:r>
              <a:rPr lang="ru-RU" sz="3900" dirty="0" smtClean="0">
                <a:solidFill>
                  <a:srgbClr val="008000"/>
                </a:solidFill>
                <a:effectLst/>
                <a:latin typeface="Verdana" pitchFamily="34" charset="0"/>
              </a:rPr>
              <a:t>Занимательная математика </a:t>
            </a:r>
            <a:endParaRPr lang="ru-RU" sz="3900" dirty="0">
              <a:solidFill>
                <a:srgbClr val="008000"/>
              </a:solidFill>
              <a:effectLst/>
              <a:latin typeface="Verdana" pitchFamily="34" charset="0"/>
            </a:endParaRPr>
          </a:p>
        </p:txBody>
      </p:sp>
      <p:pic>
        <p:nvPicPr>
          <p:cNvPr id="1026" name="Picture 2" descr="C:\Documents and Settings\Admin\Мои документы\РИСУНКИ\Школа\Учитель Ученик\Ученик\Рисунок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6925"/>
            <a:ext cx="2235753" cy="258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7772400" cy="1199704"/>
          </a:xfrm>
        </p:spPr>
        <p:txBody>
          <a:bodyPr/>
          <a:lstStyle/>
          <a:p>
            <a:pPr algn="ctr"/>
            <a:endParaRPr lang="ru-RU" sz="1600" b="1" dirty="0" smtClean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7" name="Picture 2" descr="C:\Documents and Settings\Admin\Мои документы\РИСУНКИ\Школа\Учитель Ученик\Ученик\Рисунок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62764"/>
            <a:ext cx="1862970" cy="253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2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rgbClr val="008000"/>
                </a:solidFill>
                <a:effectLst/>
                <a:latin typeface="Verdana" pitchFamily="34" charset="0"/>
              </a:rPr>
              <a:t>Задача </a:t>
            </a:r>
            <a:r>
              <a:rPr lang="ru-RU" sz="4000" dirty="0" smtClean="0">
                <a:solidFill>
                  <a:srgbClr val="008000"/>
                </a:solidFill>
                <a:effectLst/>
                <a:latin typeface="Verdana" pitchFamily="34" charset="0"/>
              </a:rPr>
              <a:t>о бревне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5162" y="1830701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Verdana" pitchFamily="34" charset="0"/>
              </a:rPr>
              <a:t>Пильщики </a:t>
            </a:r>
            <a:r>
              <a:rPr lang="ru-RU" sz="2400" dirty="0">
                <a:solidFill>
                  <a:prstClr val="black"/>
                </a:solidFill>
                <a:latin typeface="Verdana" pitchFamily="34" charset="0"/>
              </a:rPr>
              <a:t>режут бревна на метровые отрезки. Каждый разрез занимает 2 минуты. За сколько минут они разрежут 5-метровое бревно? </a:t>
            </a:r>
          </a:p>
        </p:txBody>
      </p:sp>
      <p:pic>
        <p:nvPicPr>
          <p:cNvPr id="13315" name="Picture 3" descr="C:\Documents and Settings\Admin\Мои документы\РИСУНКИ\Школа\Интересные рисунки\Треугольни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56792"/>
            <a:ext cx="2448272" cy="288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Documents and Settings\Admin\Мои документы\Мои рисунки\Копия img8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61717"/>
            <a:ext cx="3816424" cy="1755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1"/>
          <p:cNvSpPr txBox="1">
            <a:spLocks/>
          </p:cNvSpPr>
          <p:nvPr/>
        </p:nvSpPr>
        <p:spPr>
          <a:xfrm>
            <a:off x="5017301" y="5447034"/>
            <a:ext cx="3456384" cy="46978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Clr>
                <a:srgbClr val="98C723"/>
              </a:buClr>
              <a:buFont typeface="Wingdings 3"/>
              <a:buNone/>
            </a:pPr>
            <a:r>
              <a:rPr lang="ru-RU" b="1" i="1" dirty="0" smtClean="0">
                <a:solidFill>
                  <a:prstClr val="black"/>
                </a:solidFill>
                <a:latin typeface="Verdana" pitchFamily="34" charset="0"/>
              </a:rPr>
              <a:t>Ответ:  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8 минут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7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R13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125" y="1981200"/>
            <a:ext cx="4570432" cy="317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8000"/>
                </a:solidFill>
                <a:effectLst/>
                <a:latin typeface="Verdana" pitchFamily="34" charset="0"/>
              </a:rPr>
              <a:t>Ребус 1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5220072" y="5661248"/>
            <a:ext cx="3456384" cy="939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Clr>
                <a:srgbClr val="98C723"/>
              </a:buClr>
              <a:buFont typeface="Wingdings 3"/>
              <a:buNone/>
            </a:pPr>
            <a:r>
              <a:rPr lang="ru-RU" b="1" i="1" dirty="0" smtClean="0">
                <a:solidFill>
                  <a:prstClr val="black"/>
                </a:solidFill>
                <a:latin typeface="Verdana" pitchFamily="34" charset="0"/>
              </a:rPr>
              <a:t>Ответ:  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два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80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Мои рисунки\R6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446118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8000"/>
                </a:solidFill>
                <a:effectLst/>
                <a:latin typeface="Verdana" pitchFamily="34" charset="0"/>
              </a:rPr>
              <a:t>Ребус 2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5220072" y="5661248"/>
            <a:ext cx="3456384" cy="939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Clr>
                <a:srgbClr val="98C723"/>
              </a:buClr>
              <a:buFont typeface="Wingdings 3"/>
              <a:buNone/>
            </a:pPr>
            <a:r>
              <a:rPr lang="ru-RU" b="1" i="1" dirty="0" smtClean="0">
                <a:solidFill>
                  <a:prstClr val="black"/>
                </a:solidFill>
                <a:latin typeface="Verdana" pitchFamily="34" charset="0"/>
              </a:rPr>
              <a:t>Ответ:  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точка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4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075240" cy="3891888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3075" name="Picture 3" descr="C:\Documents and Settings\Admin\Мои документы\Мои рисунки\R19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310269" cy="368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1"/>
          <p:cNvSpPr txBox="1">
            <a:spLocks/>
          </p:cNvSpPr>
          <p:nvPr/>
        </p:nvSpPr>
        <p:spPr>
          <a:xfrm>
            <a:off x="5220072" y="5661248"/>
            <a:ext cx="3456384" cy="939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ru-RU" b="1" i="1" dirty="0" smtClean="0">
                <a:latin typeface="Verdana" pitchFamily="34" charset="0"/>
              </a:rPr>
              <a:t>Ответ:  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осень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8000"/>
                </a:solidFill>
                <a:effectLst/>
                <a:latin typeface="Verdana" pitchFamily="34" charset="0"/>
              </a:rPr>
              <a:t>Ребус 3</a:t>
            </a: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6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Я к реке иду из дома,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А навстречу - сто знакомых.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Вдруг один из ста ребят,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Тот, что был с сачком в руке,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Повернуть решил назад.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Сколько нас идет к реке?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6600"/>
              <a:t>  </a:t>
            </a:r>
            <a:r>
              <a:rPr lang="ru-RU" sz="4800" smtClean="0">
                <a:solidFill>
                  <a:srgbClr val="FF5050"/>
                </a:solidFill>
              </a:rPr>
              <a:t>Ответ</a:t>
            </a:r>
            <a:r>
              <a:rPr lang="ru-RU" sz="4800">
                <a:solidFill>
                  <a:srgbClr val="FF5050"/>
                </a:solidFill>
              </a:rPr>
              <a:t>: двое</a:t>
            </a:r>
          </a:p>
        </p:txBody>
      </p:sp>
      <p:pic>
        <p:nvPicPr>
          <p:cNvPr id="15364" name="Picture 4" descr="boy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57338"/>
            <a:ext cx="31432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boy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57338"/>
            <a:ext cx="31432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1" name="Picture 11" descr="boy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57338"/>
            <a:ext cx="31432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boy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57338"/>
            <a:ext cx="31432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3" name="Picture 13" descr="boy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57338"/>
            <a:ext cx="31432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boy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908050"/>
            <a:ext cx="314325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S301314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3010025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7" name="S3013148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S3010026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S3013149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S3010027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9" name="S3013150.WAV">
            <a:hlinkClick r:id="" action="ppaction://media"/>
          </p:cNvPr>
          <p:cNvPicPr>
            <a:picLocks noRot="1" noChangeAspect="1" noChangeArrowheads="1"/>
          </p:cNvPicPr>
          <p:nvPr>
            <a:wavAudioFile r:embed="rId4" name="S3010028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0" name="S3013151.WAV">
            <a:hlinkClick r:id="" action="ppaction://media"/>
          </p:cNvPr>
          <p:cNvPicPr>
            <a:picLocks noRot="1" noChangeAspect="1" noChangeArrowheads="1"/>
          </p:cNvPicPr>
          <p:nvPr>
            <a:wavAudioFile r:embed="rId5" name="S3010029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1" name="S3013152.WAV">
            <a:hlinkClick r:id="" action="ppaction://media"/>
          </p:cNvPr>
          <p:cNvPicPr>
            <a:picLocks noRot="1" noChangeAspect="1" noChangeArrowheads="1"/>
          </p:cNvPicPr>
          <p:nvPr>
            <a:wavAudioFile r:embed="rId6" name="S3010030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82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6" fill="hold"/>
                                        <p:tgtEl>
                                          <p:spTgt spid="153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3102E-6 L -0.0052 0.4374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18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9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944" fill="hold"/>
                                        <p:tgtEl>
                                          <p:spTgt spid="153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3102E-6 L -0.0052 0.34305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7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149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176" fill="hold"/>
                                        <p:tgtEl>
                                          <p:spTgt spid="153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3102E-6 L -0.0052 0.24867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2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339"/>
                            </p:stCondLst>
                            <p:childTnLst>
                              <p:par>
                                <p:cTn id="5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432" fill="hold"/>
                                        <p:tgtEl>
                                          <p:spTgt spid="153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3102E-6 L -0.0052 0.14365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7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786"/>
                            </p:stCondLst>
                            <p:childTnLst>
                              <p:par>
                                <p:cTn id="6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048" fill="hold"/>
                                        <p:tgtEl>
                                          <p:spTgt spid="153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3102E-6 L -0.0052 0.04927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4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1848"/>
                            </p:stCondLst>
                            <p:childTnLst>
                              <p:par>
                                <p:cTn id="8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792" fill="hold"/>
                                        <p:tgtEl>
                                          <p:spTgt spid="153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3102E-6 L -0.0052 0.04927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4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6"/>
                </p:tgtEl>
              </p:cMediaNode>
            </p:audio>
            <p:audio>
              <p:cMediaNode>
                <p:cTn id="10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7"/>
                </p:tgtEl>
              </p:cMediaNode>
            </p:audio>
            <p:audio>
              <p:cMediaNode>
                <p:cTn id="1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8"/>
                </p:tgtEl>
              </p:cMediaNode>
            </p:audio>
            <p:audio>
              <p:cMediaNode>
                <p:cTn id="1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9"/>
                </p:tgtEl>
              </p:cMediaNode>
            </p:audio>
            <p:audio>
              <p:cMediaNode>
                <p:cTn id="10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80"/>
                </p:tgtEl>
              </p:cMediaNode>
            </p:audio>
            <p:audio>
              <p:cMediaNode>
                <p:cTn id="10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8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731648"/>
          </a:xfrm>
        </p:spPr>
        <p:txBody>
          <a:bodyPr/>
          <a:lstStyle/>
          <a:p>
            <a:pPr marL="109728" indent="0">
              <a:buNone/>
            </a:pPr>
            <a:r>
              <a:rPr lang="ru-RU" sz="2000" dirty="0">
                <a:latin typeface="Verdana" pitchFamily="34" charset="0"/>
              </a:rPr>
              <a:t>В будках живут сторожевые собаки. Алый терпеть не может </a:t>
            </a:r>
            <a:r>
              <a:rPr lang="ru-RU" sz="2000" dirty="0" err="1">
                <a:latin typeface="Verdana" pitchFamily="34" charset="0"/>
              </a:rPr>
              <a:t>Полкана</a:t>
            </a:r>
            <a:r>
              <a:rPr lang="ru-RU" sz="2000" dirty="0">
                <a:latin typeface="Verdana" pitchFamily="34" charset="0"/>
              </a:rPr>
              <a:t>, поэтому их будки не рядом. </a:t>
            </a:r>
            <a:r>
              <a:rPr lang="ru-RU" sz="2000" dirty="0" err="1">
                <a:latin typeface="Verdana" pitchFamily="34" charset="0"/>
              </a:rPr>
              <a:t>Полкан</a:t>
            </a:r>
            <a:r>
              <a:rPr lang="ru-RU" sz="2000" dirty="0">
                <a:latin typeface="Verdana" pitchFamily="34" charset="0"/>
              </a:rPr>
              <a:t> не переносит Рекса – их домики стоят врозь. Рекс недолюбливает Мухтара, поэтому их домики не соседние. Крайняя слева будка Рекса. В какой будке живёт </a:t>
            </a:r>
            <a:r>
              <a:rPr lang="ru-RU" sz="2000" dirty="0" err="1">
                <a:latin typeface="Verdana" pitchFamily="34" charset="0"/>
              </a:rPr>
              <a:t>Мухтар</a:t>
            </a:r>
            <a:r>
              <a:rPr lang="ru-RU" sz="2000" dirty="0">
                <a:latin typeface="Verdana" pitchFamily="34" charset="0"/>
              </a:rPr>
              <a:t>?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5" name="Полотно 7183"/>
          <p:cNvGrpSpPr/>
          <p:nvPr/>
        </p:nvGrpSpPr>
        <p:grpSpPr>
          <a:xfrm>
            <a:off x="823884" y="3240051"/>
            <a:ext cx="6048672" cy="1944216"/>
            <a:chOff x="0" y="0"/>
            <a:chExt cx="4495800" cy="13716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4495800" cy="137160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76179" y="571399"/>
              <a:ext cx="761788" cy="685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140494" y="626165"/>
              <a:ext cx="609431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76179" y="228803"/>
              <a:ext cx="761788" cy="34259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294416" y="617646"/>
              <a:ext cx="609431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2418366" y="617646"/>
              <a:ext cx="609431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3581654" y="571399"/>
              <a:ext cx="609431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505475" y="571399"/>
              <a:ext cx="761788" cy="685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2362168" y="571399"/>
              <a:ext cx="761788" cy="685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219486" y="571399"/>
              <a:ext cx="761788" cy="685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AutoShape 13"/>
            <p:cNvSpPr>
              <a:spLocks noChangeArrowheads="1"/>
            </p:cNvSpPr>
            <p:nvPr/>
          </p:nvSpPr>
          <p:spPr bwMode="auto">
            <a:xfrm>
              <a:off x="1219486" y="228803"/>
              <a:ext cx="761788" cy="34259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AutoShape 14"/>
            <p:cNvSpPr>
              <a:spLocks noChangeArrowheads="1"/>
            </p:cNvSpPr>
            <p:nvPr/>
          </p:nvSpPr>
          <p:spPr bwMode="auto">
            <a:xfrm>
              <a:off x="2362168" y="228803"/>
              <a:ext cx="761788" cy="34259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>
              <a:off x="3505475" y="228803"/>
              <a:ext cx="761788" cy="34259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Oval 16"/>
            <p:cNvSpPr>
              <a:spLocks noChangeArrowheads="1"/>
            </p:cNvSpPr>
            <p:nvPr/>
          </p:nvSpPr>
          <p:spPr bwMode="auto">
            <a:xfrm>
              <a:off x="3589771" y="627382"/>
              <a:ext cx="609431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2437098" y="608518"/>
              <a:ext cx="609431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1284425" y="617646"/>
              <a:ext cx="610055" cy="5713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311968" y="5733256"/>
            <a:ext cx="5852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</a:rPr>
              <a:t>Ответ: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1) Рекс, 2) Алый, 3) </a:t>
            </a:r>
            <a:r>
              <a:rPr lang="ru-RU" b="1" dirty="0" err="1">
                <a:solidFill>
                  <a:srgbClr val="FF0000"/>
                </a:solidFill>
              </a:rPr>
              <a:t>Мухтар</a:t>
            </a:r>
            <a:r>
              <a:rPr lang="ru-RU" b="1" dirty="0">
                <a:solidFill>
                  <a:srgbClr val="FF0000"/>
                </a:solidFill>
              </a:rPr>
              <a:t>, 4) </a:t>
            </a:r>
            <a:r>
              <a:rPr lang="ru-RU" b="1" dirty="0" err="1" smtClean="0">
                <a:solidFill>
                  <a:srgbClr val="FF0000"/>
                </a:solidFill>
              </a:rPr>
              <a:t>Полкан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Documents and Settings\Admin\Мои документы\РИСУНКИ\Звери Птицы\Собака\собака 2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088" y="3753181"/>
            <a:ext cx="1035907" cy="135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7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6870" indent="0">
              <a:spcBef>
                <a:spcPts val="500"/>
              </a:spcBef>
              <a:spcAft>
                <a:spcPts val="101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В </a:t>
            </a:r>
            <a:r>
              <a:rPr lang="ru-RU" dirty="0">
                <a:latin typeface="Times New Roman"/>
                <a:ea typeface="Times New Roman"/>
              </a:rPr>
              <a:t>сказке "Конек-горбунок" мы встречаем следующие слова: "Приезжаю - тьма народу! Ну ни выходу, ни входу!". Сколько было народа?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1. 100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2. 10000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3</a:t>
            </a:r>
            <a:r>
              <a:rPr lang="ru-RU" dirty="0">
                <a:solidFill>
                  <a:prstClr val="black"/>
                </a:solidFill>
              </a:rPr>
              <a:t>.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1000000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28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ea typeface="Calibri"/>
                <a:cs typeface="Times New Roman"/>
              </a:rPr>
              <a:t>Название </a:t>
            </a:r>
            <a:r>
              <a:rPr lang="ru-RU" dirty="0">
                <a:ea typeface="Calibri"/>
                <a:cs typeface="Times New Roman"/>
              </a:rPr>
              <a:t>какой кривой является в то же время литературным термином?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45682"/>
            <a:ext cx="4572000" cy="17666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ru-RU" sz="3200" dirty="0">
                <a:solidFill>
                  <a:prstClr val="black"/>
                </a:solidFill>
                <a:ea typeface="Calibri"/>
                <a:cs typeface="Times New Roman"/>
              </a:rPr>
              <a:t>Парабола</a:t>
            </a: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ru-RU" sz="3200" dirty="0">
                <a:solidFill>
                  <a:prstClr val="black"/>
                </a:solidFill>
                <a:ea typeface="Calibri"/>
                <a:cs typeface="Times New Roman"/>
              </a:rPr>
              <a:t>Прямая</a:t>
            </a:r>
          </a:p>
          <a:p>
            <a:pPr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3.</a:t>
            </a:r>
            <a:r>
              <a:rPr lang="ru-RU" sz="3200" dirty="0">
                <a:solidFill>
                  <a:prstClr val="black"/>
                </a:solidFill>
                <a:ea typeface="Calibri"/>
                <a:cs typeface="Times New Roman"/>
              </a:rPr>
              <a:t> Гипербола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ea typeface="Calibri"/>
                <a:cs typeface="Times New Roman"/>
              </a:rPr>
              <a:t>Какая </a:t>
            </a:r>
            <a:r>
              <a:rPr lang="ru-RU" dirty="0">
                <a:ea typeface="Calibri"/>
                <a:cs typeface="Times New Roman"/>
              </a:rPr>
              <a:t>цифра в переводе с латинского означает " никакая"?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4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6870" indent="0">
              <a:spcBef>
                <a:spcPts val="500"/>
              </a:spcBef>
              <a:spcAft>
                <a:spcPts val="1010"/>
              </a:spcAft>
              <a:buNone/>
            </a:pPr>
            <a:r>
              <a:rPr lang="ru-RU" dirty="0" smtClean="0">
                <a:latin typeface="Lucida Sans Unicode" pitchFamily="34" charset="0"/>
                <a:ea typeface="Times New Roman"/>
                <a:cs typeface="Lucida Sans Unicode" pitchFamily="34" charset="0"/>
              </a:rPr>
              <a:t>Без </a:t>
            </a:r>
            <a:r>
              <a:rPr lang="ru-RU" dirty="0">
                <a:latin typeface="Lucida Sans Unicode" pitchFamily="34" charset="0"/>
                <a:ea typeface="Times New Roman"/>
                <a:cs typeface="Lucida Sans Unicode" pitchFamily="34" charset="0"/>
              </a:rPr>
              <a:t>чего не могут обойтись охотники, барабанщики и математики?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6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6870" lvl="0" indent="0">
              <a:spcBef>
                <a:spcPts val="500"/>
              </a:spcBef>
              <a:spcAft>
                <a:spcPts val="1010"/>
              </a:spcAft>
              <a:buNone/>
            </a:pPr>
            <a:r>
              <a:rPr lang="ru-RU" dirty="0" smtClean="0">
                <a:solidFill>
                  <a:prstClr val="black"/>
                </a:solidFill>
                <a:latin typeface="Lucida Sans Unicode" pitchFamily="34" charset="0"/>
                <a:ea typeface="Times New Roman"/>
                <a:cs typeface="Lucida Sans Unicode" pitchFamily="34" charset="0"/>
              </a:rPr>
              <a:t>Люди </a:t>
            </a:r>
            <a:r>
              <a:rPr lang="ru-RU" dirty="0">
                <a:solidFill>
                  <a:prstClr val="black"/>
                </a:solidFill>
                <a:latin typeface="Lucida Sans Unicode" pitchFamily="34" charset="0"/>
                <a:ea typeface="Times New Roman"/>
                <a:cs typeface="Lucida Sans Unicode" pitchFamily="34" charset="0"/>
              </a:rPr>
              <a:t>какой профессии постоянно смотрят на 5 параллельных линий?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Передвиньте две спички так, чтобы пуговица оказалась в совке.</a:t>
            </a:r>
          </a:p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1" name="Picture 7" descr="spichk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860800"/>
            <a:ext cx="1619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spichk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852738"/>
            <a:ext cx="1619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pu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213100"/>
            <a:ext cx="409575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pichk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860800"/>
            <a:ext cx="1619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spichka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789363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S301216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3010017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09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2" fill="hold"/>
                                        <p:tgtEl>
                                          <p:spTgt spid="6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84987E-6 L 0.04722 -2.84987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647E-6 L 0.1566 -0.146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30" y="-7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Передвиньте одну спичку так, чтобы равенство стало верным.</a:t>
            </a:r>
          </a:p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357563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500438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429000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55545">
            <a:off x="1052512" y="3492501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905714">
            <a:off x="1492250" y="3482976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55545">
            <a:off x="2995612" y="3492501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905714">
            <a:off x="3435350" y="3482976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55545">
            <a:off x="5227637" y="3492501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spichk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905714">
            <a:off x="5667375" y="3482976"/>
            <a:ext cx="9429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S301313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301001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68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74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0" fill="hold"/>
                                        <p:tgtEl>
                                          <p:spTgt spid="8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52232E-6 L 0.04982 -0.005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3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869160"/>
            <a:ext cx="8229600" cy="106612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 smtClean="0">
                <a:latin typeface="Verdana" pitchFamily="34" charset="0"/>
                <a:ea typeface="+mj-ea"/>
                <a:cs typeface="+mj-cs"/>
              </a:rPr>
              <a:t>У </a:t>
            </a:r>
            <a:r>
              <a:rPr lang="ru-RU" sz="2400" dirty="0">
                <a:latin typeface="Verdana" pitchFamily="34" charset="0"/>
                <a:ea typeface="+mj-ea"/>
                <a:cs typeface="+mj-cs"/>
              </a:rPr>
              <a:t>четырехугольного стола отпилили один угол и выбросили его. Сколько углов осталось?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8000"/>
                </a:solidFill>
                <a:effectLst/>
                <a:latin typeface="Verdana" pitchFamily="34" charset="0"/>
              </a:rPr>
              <a:t>Задача про стол</a:t>
            </a:r>
            <a:endParaRPr lang="ru-RU" sz="4000" dirty="0"/>
          </a:p>
        </p:txBody>
      </p:sp>
      <p:pic>
        <p:nvPicPr>
          <p:cNvPr id="12291" name="Picture 3" descr="C:\Documents and Settings\Admin\Мои документы\РИСУНКИ\Мебель\air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0" y="1844824"/>
            <a:ext cx="365754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1"/>
          <p:cNvSpPr txBox="1">
            <a:spLocks/>
          </p:cNvSpPr>
          <p:nvPr/>
        </p:nvSpPr>
        <p:spPr>
          <a:xfrm>
            <a:off x="4932040" y="4255368"/>
            <a:ext cx="3456384" cy="46978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Clr>
                <a:srgbClr val="98C723"/>
              </a:buClr>
              <a:buFont typeface="Wingdings 3"/>
              <a:buNone/>
            </a:pPr>
            <a:r>
              <a:rPr lang="ru-RU" b="1" i="1" dirty="0" smtClean="0">
                <a:solidFill>
                  <a:prstClr val="black"/>
                </a:solidFill>
                <a:latin typeface="Verdana" pitchFamily="34" charset="0"/>
              </a:rPr>
              <a:t>Ответ:  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5 углов</a:t>
            </a:r>
            <a:endParaRPr lang="ru-RU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12292" name="Picture 4" descr="C:\Documents and Settings\Admin\Мои документы\Мои рисунки\Копия img8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6"/>
          <a:stretch/>
        </p:blipFill>
        <p:spPr bwMode="auto">
          <a:xfrm>
            <a:off x="4249659" y="1849016"/>
            <a:ext cx="4605630" cy="217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8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Открыт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278</Words>
  <Application>Microsoft Office PowerPoint</Application>
  <PresentationFormat>Экран (4:3)</PresentationFormat>
  <Paragraphs>35</Paragraphs>
  <Slides>15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Открытая</vt:lpstr>
      <vt:lpstr>1_Открытая</vt:lpstr>
      <vt:lpstr>2_Открытая</vt:lpstr>
      <vt:lpstr>3_Открытая</vt:lpstr>
      <vt:lpstr>4_Открытая</vt:lpstr>
      <vt:lpstr>5_Открытая</vt:lpstr>
      <vt:lpstr>Занимательная математика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про стол</vt:lpstr>
      <vt:lpstr>Задача о бревне</vt:lpstr>
      <vt:lpstr>Ребус 1</vt:lpstr>
      <vt:lpstr>Ребус 2</vt:lpstr>
      <vt:lpstr>Ребус 3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204</dc:creator>
  <cp:lastModifiedBy>204</cp:lastModifiedBy>
  <cp:revision>4</cp:revision>
  <dcterms:created xsi:type="dcterms:W3CDTF">2019-11-21T11:05:59Z</dcterms:created>
  <dcterms:modified xsi:type="dcterms:W3CDTF">2019-11-22T02:59:40Z</dcterms:modified>
</cp:coreProperties>
</file>