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8" r:id="rId4"/>
    <p:sldId id="257" r:id="rId5"/>
    <p:sldId id="259" r:id="rId6"/>
    <p:sldId id="261" r:id="rId7"/>
    <p:sldId id="262" r:id="rId8"/>
    <p:sldId id="260" r:id="rId9"/>
    <p:sldId id="268" r:id="rId10"/>
    <p:sldId id="267" r:id="rId11"/>
    <p:sldId id="263" r:id="rId12"/>
    <p:sldId id="265" r:id="rId13"/>
    <p:sldId id="264" r:id="rId14"/>
    <p:sldId id="266" r:id="rId15"/>
    <p:sldId id="270" r:id="rId16"/>
    <p:sldId id="269" r:id="rId17"/>
    <p:sldId id="274" r:id="rId18"/>
    <p:sldId id="272" r:id="rId19"/>
    <p:sldId id="273" r:id="rId20"/>
    <p:sldId id="275" r:id="rId21"/>
    <p:sldId id="276" r:id="rId22"/>
    <p:sldId id="277" r:id="rId23"/>
    <p:sldId id="279" r:id="rId24"/>
    <p:sldId id="280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1D25F-2D05-4818-9286-2D84E8B7AC82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9E460-E649-4C15-833D-0496C263A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167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2"/>
          <p:cNvSpPr>
            <a:spLocks noChangeArrowheads="1"/>
          </p:cNvSpPr>
          <p:nvPr>
            <p:ph type="body" idx="1"/>
          </p:nvPr>
        </p:nvSpPr>
        <p:spPr>
          <a:xfrm>
            <a:off x="1060450" y="4349750"/>
            <a:ext cx="4741863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1"/>
            <a:ext cx="9144000" cy="68401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2"/>
            <a:ext cx="9143999" cy="68401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22.11.2019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712968" cy="168604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</a:t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ИНФОРМАТИКИ</a:t>
            </a:r>
            <a:endParaRPr lang="uk-UA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№6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«Номер дома»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5593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№7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«Крылатые выражения»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25254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24936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Программист нашел причину неправильного результата работы 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</a:p>
          <a:p>
            <a:pPr marL="0" indent="0">
              <a:buNone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Ищите и </a:t>
            </a:r>
            <a:r>
              <a:rPr lang="ru-RU" dirty="0" smtClean="0"/>
              <a:t>найдете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</a:rPr>
              <a:t>А ларчик просто </a:t>
            </a:r>
            <a:r>
              <a:rPr lang="ru-RU" b="1" dirty="0" smtClean="0">
                <a:solidFill>
                  <a:srgbClr val="FF0000"/>
                </a:solidFill>
              </a:rPr>
              <a:t>открывался</a:t>
            </a:r>
            <a:endParaRPr lang="ru-RU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Буря в стакане </a:t>
            </a:r>
            <a:r>
              <a:rPr lang="ru-RU" dirty="0" smtClean="0"/>
              <a:t>воды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9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5253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FIO@C:\PROVIDER.RU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деревню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дедушке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 тридевять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земель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Ищите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обрящете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Брешь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системе защиты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Ариадны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Ахиллесова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Избушка на курьих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ножках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Восстановление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раннее удаленного файла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Воскрешение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Лазаря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Подальше положишь – поближе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возьмешь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Всякое деяние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87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№8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«Анаграммы»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70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525302"/>
              </p:ext>
            </p:extLst>
          </p:nvPr>
        </p:nvGraphicFramePr>
        <p:xfrm>
          <a:off x="395537" y="1600200"/>
          <a:ext cx="8352926" cy="50154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8271"/>
                <a:gridCol w="1872208"/>
                <a:gridCol w="1800200"/>
                <a:gridCol w="2232247"/>
              </a:tblGrid>
              <a:tr h="4437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664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ретьюпомк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чесвентир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винчестер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вредайр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драйвер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красен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сканер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602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демом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модем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локитайб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килобайт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621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лайф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файл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схеромикма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микросхема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ротином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аниш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шина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621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атексид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дискета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пямьта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память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  <a:tr h="621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нирперт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принтер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уншаикни</a:t>
                      </a:r>
                      <a:endParaRPr lang="ru-RU" sz="2400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наушники</a:t>
                      </a:r>
                      <a:endParaRPr lang="ru-RU" sz="24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04" marR="2480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7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№9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«Догадайся»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707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Какому объекту операционной системы 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соответствует рисунок?</a:t>
            </a:r>
          </a:p>
        </p:txBody>
      </p:sp>
      <p:sp>
        <p:nvSpPr>
          <p:cNvPr id="16387" name="Содержимое 2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Times New Roman" pitchFamily="16" charset="0"/>
              <a:buNone/>
            </a:pPr>
            <a:endParaRPr lang="ru-RU" smtClean="0"/>
          </a:p>
        </p:txBody>
      </p:sp>
      <p:sp>
        <p:nvSpPr>
          <p:cNvPr id="27" name="Содержимое 26"/>
          <p:cNvSpPr>
            <a:spLocks noGrp="1"/>
          </p:cNvSpPr>
          <p:nvPr>
            <p:ph sz="half" idx="2"/>
          </p:nvPr>
        </p:nvSpPr>
        <p:spPr>
          <a:xfrm>
            <a:off x="3929063" y="1928813"/>
            <a:ext cx="5000625" cy="4502150"/>
          </a:xfrm>
        </p:spPr>
        <p:txBody>
          <a:bodyPr>
            <a:normAutofit fontScale="92500" lnSpcReduction="20000"/>
          </a:bodyPr>
          <a:lstStyle/>
          <a:p>
            <a:r>
              <a:rPr lang="ru-RU" sz="3200" i="1" dirty="0" smtClean="0"/>
              <a:t>Может быть и маленьким и большим.</a:t>
            </a:r>
            <a:endParaRPr lang="ru-RU" sz="3200" dirty="0" smtClean="0"/>
          </a:p>
          <a:p>
            <a:r>
              <a:rPr lang="ru-RU" sz="3200" i="1" dirty="0" smtClean="0"/>
              <a:t>Легкий.</a:t>
            </a:r>
            <a:endParaRPr lang="ru-RU" sz="3200" dirty="0" smtClean="0"/>
          </a:p>
          <a:p>
            <a:r>
              <a:rPr lang="ru-RU" sz="3200" i="1" dirty="0" smtClean="0"/>
              <a:t>В нее можно собирать грибы.</a:t>
            </a:r>
            <a:endParaRPr lang="ru-RU" sz="3200" dirty="0" smtClean="0"/>
          </a:p>
          <a:p>
            <a:r>
              <a:rPr lang="ru-RU" sz="3200" i="1" dirty="0" smtClean="0"/>
              <a:t>Используется для хранения ненужной бумаги.</a:t>
            </a:r>
            <a:endParaRPr lang="ru-RU" sz="3200" dirty="0" smtClean="0"/>
          </a:p>
          <a:p>
            <a:r>
              <a:rPr lang="ru-RU" sz="3200" i="1" dirty="0" smtClean="0"/>
              <a:t>Находится на рабочем столе ПК.</a:t>
            </a:r>
            <a:endParaRPr lang="ru-RU" sz="3200" dirty="0" smtClean="0"/>
          </a:p>
          <a:p>
            <a:endParaRPr lang="ru-RU" dirty="0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32597" y="2366346"/>
            <a:ext cx="3198813" cy="3198813"/>
            <a:chOff x="1837" y="1434"/>
            <a:chExt cx="2015" cy="2015"/>
          </a:xfrm>
        </p:grpSpPr>
        <p:sp>
          <p:nvSpPr>
            <p:cNvPr id="16390" name="Oval 3"/>
            <p:cNvSpPr>
              <a:spLocks noChangeArrowheads="1"/>
            </p:cNvSpPr>
            <p:nvPr/>
          </p:nvSpPr>
          <p:spPr bwMode="auto">
            <a:xfrm>
              <a:off x="1837" y="1434"/>
              <a:ext cx="2016" cy="2016"/>
            </a:xfrm>
            <a:prstGeom prst="ellipse">
              <a:avLst/>
            </a:prstGeom>
            <a:solidFill>
              <a:srgbClr val="FFFFFF"/>
            </a:solidFill>
            <a:ln w="5724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391" name="Group 4"/>
            <p:cNvGrpSpPr>
              <a:grpSpLocks/>
            </p:cNvGrpSpPr>
            <p:nvPr/>
          </p:nvGrpSpPr>
          <p:grpSpPr bwMode="auto">
            <a:xfrm>
              <a:off x="1837" y="1434"/>
              <a:ext cx="2015" cy="2015"/>
              <a:chOff x="1837" y="1434"/>
              <a:chExt cx="2015" cy="2015"/>
            </a:xfrm>
          </p:grpSpPr>
          <p:sp>
            <p:nvSpPr>
              <p:cNvPr id="16392" name="Line 5"/>
              <p:cNvSpPr>
                <a:spLocks noChangeShapeType="1"/>
              </p:cNvSpPr>
              <p:nvPr/>
            </p:nvSpPr>
            <p:spPr bwMode="auto">
              <a:xfrm>
                <a:off x="1861" y="2250"/>
                <a:ext cx="1944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393" name="Group 6"/>
              <p:cNvGrpSpPr>
                <a:grpSpLocks/>
              </p:cNvGrpSpPr>
              <p:nvPr/>
            </p:nvGrpSpPr>
            <p:grpSpPr bwMode="auto">
              <a:xfrm>
                <a:off x="1837" y="1434"/>
                <a:ext cx="2015" cy="2015"/>
                <a:chOff x="1837" y="1434"/>
                <a:chExt cx="2015" cy="2015"/>
              </a:xfrm>
            </p:grpSpPr>
            <p:grpSp>
              <p:nvGrpSpPr>
                <p:cNvPr id="16394" name="Group 7"/>
                <p:cNvGrpSpPr>
                  <a:grpSpLocks/>
                </p:cNvGrpSpPr>
                <p:nvPr/>
              </p:nvGrpSpPr>
              <p:grpSpPr bwMode="auto">
                <a:xfrm>
                  <a:off x="2077" y="1476"/>
                  <a:ext cx="1511" cy="1943"/>
                  <a:chOff x="2077" y="1476"/>
                  <a:chExt cx="1511" cy="1943"/>
                </a:xfrm>
              </p:grpSpPr>
              <p:sp>
                <p:nvSpPr>
                  <p:cNvPr id="1641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3061" y="1476"/>
                    <a:ext cx="1" cy="194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1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077" y="1794"/>
                    <a:ext cx="1512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6395" name="Group 10"/>
                <p:cNvGrpSpPr>
                  <a:grpSpLocks/>
                </p:cNvGrpSpPr>
                <p:nvPr/>
              </p:nvGrpSpPr>
              <p:grpSpPr bwMode="auto">
                <a:xfrm>
                  <a:off x="1837" y="1434"/>
                  <a:ext cx="2015" cy="2015"/>
                  <a:chOff x="1837" y="1434"/>
                  <a:chExt cx="2015" cy="2015"/>
                </a:xfrm>
              </p:grpSpPr>
              <p:sp>
                <p:nvSpPr>
                  <p:cNvPr id="16396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413" y="2082"/>
                    <a:ext cx="865" cy="8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39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773" y="1434"/>
                    <a:ext cx="1" cy="20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98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85" y="1506"/>
                    <a:ext cx="1" cy="187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99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47" y="1590"/>
                    <a:ext cx="34" cy="17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637" y="1836"/>
                    <a:ext cx="1" cy="122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197" y="1680"/>
                    <a:ext cx="1" cy="151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927" y="2058"/>
                    <a:ext cx="1" cy="79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341" y="1578"/>
                    <a:ext cx="100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4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939" y="2010"/>
                    <a:ext cx="1800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5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837" y="2514"/>
                    <a:ext cx="2016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6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879" y="2742"/>
                    <a:ext cx="1944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7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81" y="2970"/>
                    <a:ext cx="172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155" y="3162"/>
                    <a:ext cx="136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467" y="3366"/>
                    <a:ext cx="720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7767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17512" y="692696"/>
            <a:ext cx="8229600" cy="1143000"/>
          </a:xfrm>
        </p:spPr>
        <p:txBody>
          <a:bodyPr lIns="90000" tIns="46800" rIns="90000" bIns="46800"/>
          <a:lstStyle/>
          <a:p>
            <a:pPr eaLnBrk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FF"/>
                </a:solidFill>
              </a:rPr>
              <a:t>Объект, изображенный в других ракурсах:</a:t>
            </a:r>
          </a:p>
        </p:txBody>
      </p:sp>
      <p:grpSp>
        <p:nvGrpSpPr>
          <p:cNvPr id="17411" name="Group 2"/>
          <p:cNvGrpSpPr>
            <a:grpSpLocks/>
          </p:cNvGrpSpPr>
          <p:nvPr/>
        </p:nvGrpSpPr>
        <p:grpSpPr bwMode="auto">
          <a:xfrm>
            <a:off x="5219700" y="2492375"/>
            <a:ext cx="2970213" cy="3116263"/>
            <a:chOff x="3288" y="1570"/>
            <a:chExt cx="1871" cy="1963"/>
          </a:xfrm>
        </p:grpSpPr>
        <p:grpSp>
          <p:nvGrpSpPr>
            <p:cNvPr id="17435" name="Group 3"/>
            <p:cNvGrpSpPr>
              <a:grpSpLocks/>
            </p:cNvGrpSpPr>
            <p:nvPr/>
          </p:nvGrpSpPr>
          <p:grpSpPr bwMode="auto">
            <a:xfrm>
              <a:off x="3288" y="1570"/>
              <a:ext cx="1871" cy="1963"/>
              <a:chOff x="3288" y="1570"/>
              <a:chExt cx="1871" cy="1963"/>
            </a:xfrm>
          </p:grpSpPr>
          <p:grpSp>
            <p:nvGrpSpPr>
              <p:cNvPr id="17445" name="Group 4"/>
              <p:cNvGrpSpPr>
                <a:grpSpLocks/>
              </p:cNvGrpSpPr>
              <p:nvPr/>
            </p:nvGrpSpPr>
            <p:grpSpPr bwMode="auto">
              <a:xfrm>
                <a:off x="3288" y="1570"/>
                <a:ext cx="1871" cy="1963"/>
                <a:chOff x="3288" y="1570"/>
                <a:chExt cx="1871" cy="1963"/>
              </a:xfrm>
            </p:grpSpPr>
            <p:sp>
              <p:nvSpPr>
                <p:cNvPr id="17453" name="Line 5"/>
                <p:cNvSpPr>
                  <a:spLocks noChangeShapeType="1"/>
                </p:cNvSpPr>
                <p:nvPr/>
              </p:nvSpPr>
              <p:spPr bwMode="auto">
                <a:xfrm>
                  <a:off x="3756" y="3533"/>
                  <a:ext cx="936" cy="1"/>
                </a:xfrm>
                <a:prstGeom prst="line">
                  <a:avLst/>
                </a:prstGeom>
                <a:noFill/>
                <a:ln w="7632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4" name="Line 6"/>
                <p:cNvSpPr>
                  <a:spLocks noChangeShapeType="1"/>
                </p:cNvSpPr>
                <p:nvPr/>
              </p:nvSpPr>
              <p:spPr bwMode="auto">
                <a:xfrm>
                  <a:off x="3288" y="1570"/>
                  <a:ext cx="1872" cy="1"/>
                </a:xfrm>
                <a:prstGeom prst="line">
                  <a:avLst/>
                </a:prstGeom>
                <a:noFill/>
                <a:ln w="7632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5" name="Line 7"/>
                <p:cNvSpPr>
                  <a:spLocks noChangeShapeType="1"/>
                </p:cNvSpPr>
                <p:nvPr/>
              </p:nvSpPr>
              <p:spPr bwMode="auto">
                <a:xfrm>
                  <a:off x="3324" y="1570"/>
                  <a:ext cx="432" cy="194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4690" y="1570"/>
                  <a:ext cx="436" cy="194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46" name="Line 9"/>
              <p:cNvSpPr>
                <a:spLocks noChangeShapeType="1"/>
              </p:cNvSpPr>
              <p:nvPr/>
            </p:nvSpPr>
            <p:spPr bwMode="auto">
              <a:xfrm>
                <a:off x="4188" y="1570"/>
                <a:ext cx="1" cy="194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7" name="Line 10"/>
              <p:cNvSpPr>
                <a:spLocks noChangeShapeType="1"/>
              </p:cNvSpPr>
              <p:nvPr/>
            </p:nvSpPr>
            <p:spPr bwMode="auto">
              <a:xfrm>
                <a:off x="4476" y="1570"/>
                <a:ext cx="1" cy="194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8" name="Line 11"/>
              <p:cNvSpPr>
                <a:spLocks noChangeShapeType="1"/>
              </p:cNvSpPr>
              <p:nvPr/>
            </p:nvSpPr>
            <p:spPr bwMode="auto">
              <a:xfrm>
                <a:off x="3900" y="1582"/>
                <a:ext cx="1" cy="194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9" name="Line 12"/>
              <p:cNvSpPr>
                <a:spLocks noChangeShapeType="1"/>
              </p:cNvSpPr>
              <p:nvPr/>
            </p:nvSpPr>
            <p:spPr bwMode="auto">
              <a:xfrm>
                <a:off x="3612" y="1570"/>
                <a:ext cx="1" cy="122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0" name="Line 13"/>
              <p:cNvSpPr>
                <a:spLocks noChangeShapeType="1"/>
              </p:cNvSpPr>
              <p:nvPr/>
            </p:nvSpPr>
            <p:spPr bwMode="auto">
              <a:xfrm>
                <a:off x="4764" y="1594"/>
                <a:ext cx="1" cy="158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1" name="Line 14"/>
              <p:cNvSpPr>
                <a:spLocks noChangeShapeType="1"/>
              </p:cNvSpPr>
              <p:nvPr/>
            </p:nvSpPr>
            <p:spPr bwMode="auto">
              <a:xfrm>
                <a:off x="4980" y="1570"/>
                <a:ext cx="1" cy="72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2" name="Line 15"/>
              <p:cNvSpPr>
                <a:spLocks noChangeShapeType="1"/>
              </p:cNvSpPr>
              <p:nvPr/>
            </p:nvSpPr>
            <p:spPr bwMode="auto">
              <a:xfrm>
                <a:off x="3396" y="1570"/>
                <a:ext cx="1" cy="36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36" name="Line 16"/>
            <p:cNvSpPr>
              <a:spLocks noChangeShapeType="1"/>
            </p:cNvSpPr>
            <p:nvPr/>
          </p:nvSpPr>
          <p:spPr bwMode="auto">
            <a:xfrm>
              <a:off x="3540" y="2506"/>
              <a:ext cx="136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Line 17"/>
            <p:cNvSpPr>
              <a:spLocks noChangeShapeType="1"/>
            </p:cNvSpPr>
            <p:nvPr/>
          </p:nvSpPr>
          <p:spPr bwMode="auto">
            <a:xfrm>
              <a:off x="3468" y="2290"/>
              <a:ext cx="15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8" name="Line 18"/>
            <p:cNvSpPr>
              <a:spLocks noChangeShapeType="1"/>
            </p:cNvSpPr>
            <p:nvPr/>
          </p:nvSpPr>
          <p:spPr bwMode="auto">
            <a:xfrm>
              <a:off x="3612" y="2722"/>
              <a:ext cx="12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9" name="Line 19"/>
            <p:cNvSpPr>
              <a:spLocks noChangeShapeType="1"/>
            </p:cNvSpPr>
            <p:nvPr/>
          </p:nvSpPr>
          <p:spPr bwMode="auto">
            <a:xfrm>
              <a:off x="3612" y="2938"/>
              <a:ext cx="12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0" name="Line 20"/>
            <p:cNvSpPr>
              <a:spLocks noChangeShapeType="1"/>
            </p:cNvSpPr>
            <p:nvPr/>
          </p:nvSpPr>
          <p:spPr bwMode="auto">
            <a:xfrm>
              <a:off x="3684" y="3154"/>
              <a:ext cx="10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1" name="Line 21"/>
            <p:cNvSpPr>
              <a:spLocks noChangeShapeType="1"/>
            </p:cNvSpPr>
            <p:nvPr/>
          </p:nvSpPr>
          <p:spPr bwMode="auto">
            <a:xfrm>
              <a:off x="3444" y="2074"/>
              <a:ext cx="158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2" name="Line 22"/>
            <p:cNvSpPr>
              <a:spLocks noChangeShapeType="1"/>
            </p:cNvSpPr>
            <p:nvPr/>
          </p:nvSpPr>
          <p:spPr bwMode="auto">
            <a:xfrm>
              <a:off x="3396" y="1858"/>
              <a:ext cx="165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3" name="Line 23"/>
            <p:cNvSpPr>
              <a:spLocks noChangeShapeType="1"/>
            </p:cNvSpPr>
            <p:nvPr/>
          </p:nvSpPr>
          <p:spPr bwMode="auto">
            <a:xfrm>
              <a:off x="3324" y="1642"/>
              <a:ext cx="180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4" name="Line 24"/>
            <p:cNvSpPr>
              <a:spLocks noChangeShapeType="1"/>
            </p:cNvSpPr>
            <p:nvPr/>
          </p:nvSpPr>
          <p:spPr bwMode="auto">
            <a:xfrm>
              <a:off x="3720" y="3334"/>
              <a:ext cx="100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12" name="Group 25"/>
          <p:cNvGrpSpPr>
            <a:grpSpLocks/>
          </p:cNvGrpSpPr>
          <p:nvPr/>
        </p:nvGrpSpPr>
        <p:grpSpPr bwMode="auto">
          <a:xfrm>
            <a:off x="1331913" y="2420938"/>
            <a:ext cx="3198812" cy="3198812"/>
            <a:chOff x="839" y="1525"/>
            <a:chExt cx="2015" cy="2015"/>
          </a:xfrm>
        </p:grpSpPr>
        <p:sp>
          <p:nvSpPr>
            <p:cNvPr id="17413" name="Oval 26"/>
            <p:cNvSpPr>
              <a:spLocks noChangeArrowheads="1"/>
            </p:cNvSpPr>
            <p:nvPr/>
          </p:nvSpPr>
          <p:spPr bwMode="auto">
            <a:xfrm>
              <a:off x="839" y="1525"/>
              <a:ext cx="2016" cy="2016"/>
            </a:xfrm>
            <a:prstGeom prst="ellipse">
              <a:avLst/>
            </a:prstGeom>
            <a:solidFill>
              <a:srgbClr val="FFFFFF"/>
            </a:solidFill>
            <a:ln w="5724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14" name="Group 27"/>
            <p:cNvGrpSpPr>
              <a:grpSpLocks/>
            </p:cNvGrpSpPr>
            <p:nvPr/>
          </p:nvGrpSpPr>
          <p:grpSpPr bwMode="auto">
            <a:xfrm>
              <a:off x="839" y="1525"/>
              <a:ext cx="2015" cy="2015"/>
              <a:chOff x="839" y="1525"/>
              <a:chExt cx="2015" cy="2015"/>
            </a:xfrm>
          </p:grpSpPr>
          <p:sp>
            <p:nvSpPr>
              <p:cNvPr id="17415" name="Line 28"/>
              <p:cNvSpPr>
                <a:spLocks noChangeShapeType="1"/>
              </p:cNvSpPr>
              <p:nvPr/>
            </p:nvSpPr>
            <p:spPr bwMode="auto">
              <a:xfrm>
                <a:off x="863" y="2341"/>
                <a:ext cx="1944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16" name="Group 29"/>
              <p:cNvGrpSpPr>
                <a:grpSpLocks/>
              </p:cNvGrpSpPr>
              <p:nvPr/>
            </p:nvGrpSpPr>
            <p:grpSpPr bwMode="auto">
              <a:xfrm>
                <a:off x="839" y="1525"/>
                <a:ext cx="2015" cy="2015"/>
                <a:chOff x="839" y="1525"/>
                <a:chExt cx="2015" cy="2015"/>
              </a:xfrm>
            </p:grpSpPr>
            <p:grpSp>
              <p:nvGrpSpPr>
                <p:cNvPr id="17417" name="Group 30"/>
                <p:cNvGrpSpPr>
                  <a:grpSpLocks/>
                </p:cNvGrpSpPr>
                <p:nvPr/>
              </p:nvGrpSpPr>
              <p:grpSpPr bwMode="auto">
                <a:xfrm>
                  <a:off x="1079" y="1567"/>
                  <a:ext cx="1511" cy="1943"/>
                  <a:chOff x="1079" y="1567"/>
                  <a:chExt cx="1511" cy="1943"/>
                </a:xfrm>
              </p:grpSpPr>
              <p:sp>
                <p:nvSpPr>
                  <p:cNvPr id="17433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063" y="1567"/>
                    <a:ext cx="1" cy="194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34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079" y="1885"/>
                    <a:ext cx="1512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418" name="Group 33"/>
                <p:cNvGrpSpPr>
                  <a:grpSpLocks/>
                </p:cNvGrpSpPr>
                <p:nvPr/>
              </p:nvGrpSpPr>
              <p:grpSpPr bwMode="auto">
                <a:xfrm>
                  <a:off x="839" y="1525"/>
                  <a:ext cx="2015" cy="2015"/>
                  <a:chOff x="839" y="1525"/>
                  <a:chExt cx="2015" cy="2015"/>
                </a:xfrm>
              </p:grpSpPr>
              <p:sp>
                <p:nvSpPr>
                  <p:cNvPr id="17419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415" y="2173"/>
                    <a:ext cx="865" cy="8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20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75" y="1525"/>
                    <a:ext cx="1" cy="20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487" y="1597"/>
                    <a:ext cx="1" cy="187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2" name="Line 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49" y="1681"/>
                    <a:ext cx="34" cy="17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3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639" y="1927"/>
                    <a:ext cx="1" cy="122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4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199" y="1771"/>
                    <a:ext cx="1" cy="151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5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929" y="2149"/>
                    <a:ext cx="1" cy="792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6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343" y="1669"/>
                    <a:ext cx="100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7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941" y="2101"/>
                    <a:ext cx="1800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8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839" y="2605"/>
                    <a:ext cx="2016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881" y="2833"/>
                    <a:ext cx="1944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3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983" y="3061"/>
                    <a:ext cx="172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3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157" y="3253"/>
                    <a:ext cx="1368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3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469" y="3457"/>
                    <a:ext cx="720" cy="1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11690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 lIns="90000" tIns="46800" rIns="90000" bIns="46800">
            <a:normAutofit/>
          </a:bodyPr>
          <a:lstStyle/>
          <a:p>
            <a:pPr eaLnBrk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Какому компоненту операционной системы 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соответствует рисунок?</a:t>
            </a:r>
          </a:p>
        </p:txBody>
      </p:sp>
      <p:sp>
        <p:nvSpPr>
          <p:cNvPr id="20483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51375" y="1906588"/>
            <a:ext cx="4349750" cy="4524375"/>
          </a:xfrm>
        </p:spPr>
        <p:txBody>
          <a:bodyPr>
            <a:normAutofit fontScale="92500"/>
          </a:bodyPr>
          <a:lstStyle/>
          <a:p>
            <a:r>
              <a:rPr lang="ru-RU" sz="3600" i="1" smtClean="0"/>
              <a:t>Есть у каждого дома.</a:t>
            </a:r>
            <a:endParaRPr lang="ru-RU" sz="3600" smtClean="0"/>
          </a:p>
          <a:p>
            <a:r>
              <a:rPr lang="ru-RU" sz="3600" i="1" smtClean="0"/>
              <a:t>Имеет конечности.</a:t>
            </a:r>
            <a:endParaRPr lang="ru-RU" sz="3600" smtClean="0"/>
          </a:p>
          <a:p>
            <a:r>
              <a:rPr lang="ru-RU" sz="3600" i="1" smtClean="0"/>
              <a:t>Обычно деревянный.</a:t>
            </a:r>
            <a:endParaRPr lang="ru-RU" sz="3600" smtClean="0"/>
          </a:p>
          <a:p>
            <a:r>
              <a:rPr lang="ru-RU" sz="3600" i="1" smtClean="0"/>
              <a:t>За ним сидят.</a:t>
            </a:r>
            <a:endParaRPr lang="ru-RU" sz="3600" smtClean="0"/>
          </a:p>
          <a:p>
            <a:r>
              <a:rPr lang="ru-RU" sz="3600" i="1" smtClean="0"/>
              <a:t>На нем находится еда.</a:t>
            </a:r>
            <a:endParaRPr lang="ru-RU" sz="3600" smtClean="0"/>
          </a:p>
          <a:p>
            <a:endParaRPr lang="ru-RU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71688" y="2857500"/>
            <a:ext cx="4875212" cy="1903413"/>
            <a:chOff x="1200" y="1824"/>
            <a:chExt cx="3071" cy="1199"/>
          </a:xfrm>
        </p:grpSpPr>
        <p:sp>
          <p:nvSpPr>
            <p:cNvPr id="20486" name="Rectangle 3"/>
            <p:cNvSpPr>
              <a:spLocks noChangeArrowheads="1"/>
            </p:cNvSpPr>
            <p:nvPr/>
          </p:nvSpPr>
          <p:spPr bwMode="auto">
            <a:xfrm>
              <a:off x="1200" y="1824"/>
              <a:ext cx="3072" cy="120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7" name="Rectangle 4"/>
            <p:cNvSpPr>
              <a:spLocks noChangeArrowheads="1"/>
            </p:cNvSpPr>
            <p:nvPr/>
          </p:nvSpPr>
          <p:spPr bwMode="auto">
            <a:xfrm>
              <a:off x="1296" y="1920"/>
              <a:ext cx="96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8" name="Rectangle 5"/>
            <p:cNvSpPr>
              <a:spLocks noChangeArrowheads="1"/>
            </p:cNvSpPr>
            <p:nvPr/>
          </p:nvSpPr>
          <p:spPr bwMode="auto">
            <a:xfrm>
              <a:off x="1296" y="2832"/>
              <a:ext cx="96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9" name="Rectangle 6"/>
            <p:cNvSpPr>
              <a:spLocks noChangeArrowheads="1"/>
            </p:cNvSpPr>
            <p:nvPr/>
          </p:nvSpPr>
          <p:spPr bwMode="auto">
            <a:xfrm>
              <a:off x="4045" y="1929"/>
              <a:ext cx="96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0" name="Rectangle 7"/>
            <p:cNvSpPr>
              <a:spLocks noChangeArrowheads="1"/>
            </p:cNvSpPr>
            <p:nvPr/>
          </p:nvSpPr>
          <p:spPr bwMode="auto">
            <a:xfrm>
              <a:off x="4045" y="2832"/>
              <a:ext cx="96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6647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992888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№1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 то, и другое – что это такое?»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892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 lIns="90000" tIns="46800" rIns="90000" bIns="46800"/>
          <a:lstStyle/>
          <a:p>
            <a:pPr eaLnBrk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FF"/>
                </a:solidFill>
              </a:rPr>
              <a:t>Объект, изображенный в других ракурсах: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609600" y="2928938"/>
            <a:ext cx="2533650" cy="1338262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08" name="Group 3"/>
          <p:cNvGrpSpPr>
            <a:grpSpLocks/>
          </p:cNvGrpSpPr>
          <p:nvPr/>
        </p:nvGrpSpPr>
        <p:grpSpPr bwMode="auto">
          <a:xfrm>
            <a:off x="3714750" y="2928938"/>
            <a:ext cx="2274888" cy="1360487"/>
            <a:chOff x="2304" y="1920"/>
            <a:chExt cx="1343" cy="767"/>
          </a:xfrm>
        </p:grpSpPr>
        <p:sp>
          <p:nvSpPr>
            <p:cNvPr id="21513" name="Rectangle 4"/>
            <p:cNvSpPr>
              <a:spLocks noChangeArrowheads="1"/>
            </p:cNvSpPr>
            <p:nvPr/>
          </p:nvSpPr>
          <p:spPr bwMode="auto">
            <a:xfrm>
              <a:off x="2304" y="1920"/>
              <a:ext cx="1344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4" name="Rectangle 5"/>
            <p:cNvSpPr>
              <a:spLocks noChangeArrowheads="1"/>
            </p:cNvSpPr>
            <p:nvPr/>
          </p:nvSpPr>
          <p:spPr bwMode="auto">
            <a:xfrm>
              <a:off x="2352" y="2016"/>
              <a:ext cx="96" cy="672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5" name="Rectangle 6"/>
            <p:cNvSpPr>
              <a:spLocks noChangeArrowheads="1"/>
            </p:cNvSpPr>
            <p:nvPr/>
          </p:nvSpPr>
          <p:spPr bwMode="auto">
            <a:xfrm>
              <a:off x="3491" y="2016"/>
              <a:ext cx="96" cy="672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09" name="Group 7"/>
          <p:cNvGrpSpPr>
            <a:grpSpLocks/>
          </p:cNvGrpSpPr>
          <p:nvPr/>
        </p:nvGrpSpPr>
        <p:grpSpPr bwMode="auto">
          <a:xfrm>
            <a:off x="6837363" y="3000375"/>
            <a:ext cx="1371600" cy="1381125"/>
            <a:chOff x="4080" y="1920"/>
            <a:chExt cx="671" cy="767"/>
          </a:xfrm>
        </p:grpSpPr>
        <p:sp>
          <p:nvSpPr>
            <p:cNvPr id="21510" name="Rectangle 8"/>
            <p:cNvSpPr>
              <a:spLocks noChangeArrowheads="1"/>
            </p:cNvSpPr>
            <p:nvPr/>
          </p:nvSpPr>
          <p:spPr bwMode="auto">
            <a:xfrm>
              <a:off x="4080" y="1920"/>
              <a:ext cx="672" cy="96"/>
            </a:xfrm>
            <a:prstGeom prst="rect">
              <a:avLst/>
            </a:prstGeom>
            <a:solidFill>
              <a:srgbClr val="336699"/>
            </a:solidFill>
            <a:ln w="9360">
              <a:solidFill>
                <a:srgbClr val="3366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1" name="Rectangle 9"/>
            <p:cNvSpPr>
              <a:spLocks noChangeArrowheads="1"/>
            </p:cNvSpPr>
            <p:nvPr/>
          </p:nvSpPr>
          <p:spPr bwMode="auto">
            <a:xfrm>
              <a:off x="4176" y="2016"/>
              <a:ext cx="96" cy="672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2" name="Rectangle 10"/>
            <p:cNvSpPr>
              <a:spLocks noChangeArrowheads="1"/>
            </p:cNvSpPr>
            <p:nvPr/>
          </p:nvSpPr>
          <p:spPr bwMode="auto">
            <a:xfrm>
              <a:off x="4560" y="2016"/>
              <a:ext cx="96" cy="672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2767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№10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8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Словолов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1155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9" name="Group 1"/>
          <p:cNvGraphicFramePr>
            <a:graphicFrameLocks noGrp="1"/>
          </p:cNvGraphicFramePr>
          <p:nvPr/>
        </p:nvGraphicFramePr>
        <p:xfrm>
          <a:off x="928688" y="214313"/>
          <a:ext cx="7094537" cy="6357938"/>
        </p:xfrm>
        <a:graphic>
          <a:graphicData uri="http://schemas.openxmlformats.org/drawingml/2006/table">
            <a:tbl>
              <a:tblPr/>
              <a:tblGrid>
                <a:gridCol w="642937"/>
                <a:gridCol w="654050"/>
                <a:gridCol w="715963"/>
                <a:gridCol w="715962"/>
                <a:gridCol w="715963"/>
                <a:gridCol w="725487"/>
                <a:gridCol w="763588"/>
                <a:gridCol w="723900"/>
                <a:gridCol w="717550"/>
                <a:gridCol w="719137"/>
              </a:tblGrid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ю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э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ш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ц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ш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я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701" name="Стрелка вправо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358188" y="6500813"/>
            <a:ext cx="571500" cy="35718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93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3" name="Group 1"/>
          <p:cNvGraphicFramePr>
            <a:graphicFrameLocks noGrp="1"/>
          </p:cNvGraphicFramePr>
          <p:nvPr/>
        </p:nvGraphicFramePr>
        <p:xfrm>
          <a:off x="1119188" y="444500"/>
          <a:ext cx="6759575" cy="5992817"/>
        </p:xfrm>
        <a:graphic>
          <a:graphicData uri="http://schemas.openxmlformats.org/drawingml/2006/table">
            <a:tbl>
              <a:tblPr/>
              <a:tblGrid>
                <a:gridCol w="554037"/>
                <a:gridCol w="681038"/>
                <a:gridCol w="682625"/>
                <a:gridCol w="682625"/>
                <a:gridCol w="682625"/>
                <a:gridCol w="690562"/>
                <a:gridCol w="727075"/>
                <a:gridCol w="690563"/>
                <a:gridCol w="682625"/>
                <a:gridCol w="685800"/>
              </a:tblGrid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ю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в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ч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п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д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л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ы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у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б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м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н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к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э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ш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и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ц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ш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ь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а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т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е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с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о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р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я</a:t>
                      </a:r>
                    </a:p>
                  </a:txBody>
                  <a:tcPr marL="90000" marR="90000" marT="85608" marB="46800" horzOverflow="overflow">
                    <a:lnL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5725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539750"/>
            <a:ext cx="6480175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15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1988840"/>
            <a:ext cx="6480720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№2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«Ребус»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304379" y="2451009"/>
            <a:ext cx="8533532" cy="2088232"/>
            <a:chOff x="2355" y="5596"/>
            <a:chExt cx="9085" cy="2222"/>
          </a:xfrm>
        </p:grpSpPr>
        <p:sp>
          <p:nvSpPr>
            <p:cNvPr id="6" name="AutoShape 18"/>
            <p:cNvSpPr>
              <a:spLocks noChangeAspect="1" noChangeArrowheads="1" noTextEdit="1"/>
            </p:cNvSpPr>
            <p:nvPr/>
          </p:nvSpPr>
          <p:spPr bwMode="auto">
            <a:xfrm>
              <a:off x="2355" y="5596"/>
              <a:ext cx="9085" cy="2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65" name="Picture 1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" y="6029"/>
              <a:ext cx="2450" cy="1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0358" y="5812"/>
              <a:ext cx="228" cy="45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b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,</a:t>
              </a:r>
              <a:endParaRPr lang="ru-RU" sz="3600" b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pic>
          <p:nvPicPr>
            <p:cNvPr id="2063" name="Picture 15" descr="MCj0215371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" y="5812"/>
              <a:ext cx="932" cy="1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10"/>
            <p:cNvGrpSpPr>
              <a:grpSpLocks/>
            </p:cNvGrpSpPr>
            <p:nvPr/>
          </p:nvGrpSpPr>
          <p:grpSpPr bwMode="auto">
            <a:xfrm>
              <a:off x="2788" y="5812"/>
              <a:ext cx="981" cy="455"/>
              <a:chOff x="3198" y="1162"/>
              <a:chExt cx="589" cy="273"/>
            </a:xfrm>
          </p:grpSpPr>
          <p:sp>
            <p:nvSpPr>
              <p:cNvPr id="15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162"/>
                <a:ext cx="136" cy="2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>
                  <a:buNone/>
                </a:pPr>
                <a:r>
                  <a:rPr lang="ru-RU" sz="3600" b="1" kern="10" spc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Times New Roman"/>
                    <a:cs typeface="Times New Roman"/>
                  </a:rPr>
                  <a:t>,</a:t>
                </a:r>
                <a:endParaRPr lang="ru-RU" sz="3600" b="1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6" name="Group 11"/>
              <p:cNvGrpSpPr>
                <a:grpSpLocks/>
              </p:cNvGrpSpPr>
              <p:nvPr/>
            </p:nvGrpSpPr>
            <p:grpSpPr bwMode="auto">
              <a:xfrm>
                <a:off x="3198" y="1162"/>
                <a:ext cx="589" cy="273"/>
                <a:chOff x="3198" y="1162"/>
                <a:chExt cx="589" cy="273"/>
              </a:xfrm>
            </p:grpSpPr>
            <p:sp>
              <p:nvSpPr>
                <p:cNvPr id="17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98" y="1162"/>
                  <a:ext cx="136" cy="27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ru-RU" sz="3600" b="1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effectLst/>
                      <a:latin typeface="Times New Roman"/>
                      <a:cs typeface="Times New Roman"/>
                    </a:rPr>
                    <a:t>,</a:t>
                  </a:r>
                  <a:endParaRPr lang="ru-RU" sz="3600" b="1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651" y="1162"/>
                  <a:ext cx="136" cy="27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>
                    <a:buNone/>
                  </a:pPr>
                  <a:r>
                    <a:rPr lang="ru-RU" sz="3600" b="1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effectLst/>
                      <a:latin typeface="Times New Roman"/>
                      <a:cs typeface="Times New Roman"/>
                    </a:rPr>
                    <a:t>,</a:t>
                  </a:r>
                  <a:endParaRPr lang="ru-RU" sz="3600" b="1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/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816" y="5812"/>
              <a:ext cx="454" cy="41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лк</a:t>
              </a:r>
              <a:endParaRPr lang="ru-RU" sz="36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5600" y="6029"/>
              <a:ext cx="680" cy="377"/>
              <a:chOff x="2835" y="3022"/>
              <a:chExt cx="408" cy="227"/>
            </a:xfrm>
          </p:grpSpPr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2835" y="3022"/>
                <a:ext cx="408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 flipH="1" flipV="1">
                <a:off x="2880" y="3022"/>
                <a:ext cx="363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pic>
          <p:nvPicPr>
            <p:cNvPr id="2053" name="Picture 5" descr="MCj0151191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4" y="5812"/>
              <a:ext cx="1333" cy="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WordArt 4"/>
            <p:cNvSpPr>
              <a:spLocks noChangeArrowheads="1" noChangeShapeType="1" noTextEdit="1"/>
            </p:cNvSpPr>
            <p:nvPr/>
          </p:nvSpPr>
          <p:spPr bwMode="auto">
            <a:xfrm>
              <a:off x="6897" y="5897"/>
              <a:ext cx="227" cy="45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b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,</a:t>
              </a:r>
              <a:endParaRPr lang="ru-RU" sz="3600" b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12" name="WordArt 3"/>
            <p:cNvSpPr>
              <a:spLocks noChangeArrowheads="1" noChangeShapeType="1" noTextEdit="1"/>
            </p:cNvSpPr>
            <p:nvPr/>
          </p:nvSpPr>
          <p:spPr bwMode="auto">
            <a:xfrm>
              <a:off x="8411" y="5897"/>
              <a:ext cx="226" cy="45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b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Times New Roman"/>
                  <a:cs typeface="Times New Roman"/>
                </a:rPr>
                <a:t>,</a:t>
              </a:r>
              <a:endParaRPr lang="ru-RU" sz="3600" b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pic>
          <p:nvPicPr>
            <p:cNvPr id="2050" name="Picture 2" descr="MCj0281596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1" y="5596"/>
              <a:ext cx="1038" cy="1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Прямоугольник 18"/>
          <p:cNvSpPr/>
          <p:nvPr/>
        </p:nvSpPr>
        <p:spPr>
          <a:xfrm>
            <a:off x="5076056" y="5157192"/>
            <a:ext cx="3611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клавиатура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78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№3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«Дешифратор»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69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№4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«Блок-схема»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838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201\Desktop\VB51x3IWRgLv5pny-E2B8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1029714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58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128792" cy="302433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№5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«Поиск терминов»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522920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Этот 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ор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нитологи называют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миграцией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(процессор)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42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496944" cy="5832648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Потом они торжествовали и радовались как дети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lvl="0" indent="0" algn="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Река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Днепр интересна тем, что на ней имеется несколько электростанций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принтер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Оказалось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, что граф и Казанова – одно и тоже лицо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05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406</Words>
  <Application>Microsoft Office PowerPoint</Application>
  <PresentationFormat>Экран (4:3)</PresentationFormat>
  <Paragraphs>292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Специальное оформление</vt:lpstr>
      <vt:lpstr>Станция ИНФОРМАТИКИ</vt:lpstr>
      <vt:lpstr>Задание №1 «И то, и другое – что это такое?» </vt:lpstr>
      <vt:lpstr>Задание №2 «Ребус» </vt:lpstr>
      <vt:lpstr>Презентация PowerPoint</vt:lpstr>
      <vt:lpstr>Задание №3 «Дешифратор» </vt:lpstr>
      <vt:lpstr>Задание №4 «Блок-схема» </vt:lpstr>
      <vt:lpstr>Презентация PowerPoint</vt:lpstr>
      <vt:lpstr>Задание №5 «Поиск терминов» </vt:lpstr>
      <vt:lpstr>Презентация PowerPoint</vt:lpstr>
      <vt:lpstr>Задание №6 «Номер дома» </vt:lpstr>
      <vt:lpstr>Задание №7 «Крылатые выражения» </vt:lpstr>
      <vt:lpstr>Презентация PowerPoint</vt:lpstr>
      <vt:lpstr>Презентация PowerPoint</vt:lpstr>
      <vt:lpstr>Задание №8 «Анаграммы» </vt:lpstr>
      <vt:lpstr>Презентация PowerPoint</vt:lpstr>
      <vt:lpstr>Задание №9 «Догадайся» </vt:lpstr>
      <vt:lpstr>Какому объекту операционной системы Windows соответствует рисунок?</vt:lpstr>
      <vt:lpstr>Объект, изображенный в других ракурсах:</vt:lpstr>
      <vt:lpstr>Какому компоненту операционной системы Windows соответствует рисунок?</vt:lpstr>
      <vt:lpstr>Объект, изображенный в других ракурсах:</vt:lpstr>
      <vt:lpstr>Задание №10 «Словолов»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201</cp:lastModifiedBy>
  <cp:revision>55</cp:revision>
  <dcterms:created xsi:type="dcterms:W3CDTF">2009-01-08T12:15:48Z</dcterms:created>
  <dcterms:modified xsi:type="dcterms:W3CDTF">2019-11-22T06:35:56Z</dcterms:modified>
</cp:coreProperties>
</file>