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60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3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Задание </a:t>
            </a:r>
            <a:r>
              <a:rPr lang="ru-RU" dirty="0"/>
              <a:t>23.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</a:t>
            </a:r>
            <a:r>
              <a:rPr lang="ru-RU" dirty="0" smtClean="0"/>
              <a:t>адачи </a:t>
            </a:r>
            <a:r>
              <a:rPr lang="ru-RU" dirty="0"/>
              <a:t>на </a:t>
            </a:r>
            <a:r>
              <a:rPr lang="ru-RU" dirty="0" smtClean="0"/>
              <a:t>вычисления.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984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7" y="2407680"/>
            <a:ext cx="8928992" cy="446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-99392"/>
            <a:ext cx="396044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478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5.В </a:t>
            </a:r>
            <a:r>
              <a:rPr lang="ru-RU" dirty="0"/>
              <a:t>треугольнике АВС углы А и С равны 20° и 60° соответственно. Найдите угол между</a:t>
            </a:r>
          </a:p>
          <a:p>
            <a:pPr marL="0" indent="0">
              <a:buNone/>
            </a:pPr>
            <a:r>
              <a:rPr lang="ru-RU" dirty="0"/>
              <a:t>высотой ВН и биссектрисой BD.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72284"/>
            <a:ext cx="531495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0264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6632"/>
            <a:ext cx="5314950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14" y="2545507"/>
            <a:ext cx="8953500" cy="3835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578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6.В </a:t>
            </a:r>
            <a:r>
              <a:rPr lang="ru-RU" dirty="0"/>
              <a:t>прямоугольном треугольнике ABC с прямым углом C известны катеты: </a:t>
            </a:r>
            <a:r>
              <a:rPr lang="ru-RU" dirty="0" smtClean="0"/>
              <a:t>АС=6, ВС=8</a:t>
            </a:r>
          </a:p>
          <a:p>
            <a:pPr marL="0" indent="0">
              <a:buNone/>
            </a:pPr>
            <a:r>
              <a:rPr lang="ru-RU" dirty="0" smtClean="0"/>
              <a:t>Найдите </a:t>
            </a:r>
            <a:r>
              <a:rPr lang="ru-RU" dirty="0"/>
              <a:t>медиану CK этого треугольника.</a:t>
            </a:r>
          </a:p>
        </p:txBody>
      </p:sp>
    </p:spTree>
    <p:extLst>
      <p:ext uri="{BB962C8B-B14F-4D97-AF65-F5344CB8AC3E}">
        <p14:creationId xmlns:p14="http://schemas.microsoft.com/office/powerpoint/2010/main" val="3685218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484" y="1628800"/>
            <a:ext cx="9177484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9400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84784"/>
            <a:ext cx="8229600" cy="1143000"/>
          </a:xfrm>
        </p:spPr>
        <p:txBody>
          <a:bodyPr/>
          <a:lstStyle/>
          <a:p>
            <a:r>
              <a:rPr lang="ru-RU" dirty="0" smtClean="0"/>
              <a:t>ОКРУЖНОСТЬ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253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треугольнике ABC угол равен 72°, угол C равен 63°, </a:t>
            </a:r>
            <a:r>
              <a:rPr lang="ru-RU" dirty="0" smtClean="0"/>
              <a:t>ВС=2√2. Найдите </a:t>
            </a:r>
            <a:r>
              <a:rPr lang="ru-RU" dirty="0"/>
              <a:t>радиус описанной около этого треугольника окружности. </a:t>
            </a:r>
          </a:p>
        </p:txBody>
      </p:sp>
    </p:spTree>
    <p:extLst>
      <p:ext uri="{BB962C8B-B14F-4D97-AF65-F5344CB8AC3E}">
        <p14:creationId xmlns:p14="http://schemas.microsoft.com/office/powerpoint/2010/main" val="862765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9036496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1523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Окружность с центром на стороне AC треугольника ABC проходит через вершину C и касается прямой AB в точке B. Найдите AC, если диаметр окружности равен 7,5, а AB = 2</a:t>
            </a:r>
          </a:p>
        </p:txBody>
      </p:sp>
    </p:spTree>
    <p:extLst>
      <p:ext uri="{BB962C8B-B14F-4D97-AF65-F5344CB8AC3E}">
        <p14:creationId xmlns:p14="http://schemas.microsoft.com/office/powerpoint/2010/main" val="32168694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25252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5739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УГЛЫ. ТРЕУГОЛЬНИКИ.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5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1.Найдите </a:t>
            </a:r>
            <a:r>
              <a:rPr lang="ru-RU" dirty="0"/>
              <a:t>угол АСО, если его сторона СА касается окружности, О  — центр окружности, а дуга </a:t>
            </a:r>
            <a:r>
              <a:rPr lang="ru-RU" dirty="0" smtClean="0"/>
              <a:t>AD окружности</a:t>
            </a:r>
            <a:r>
              <a:rPr lang="ru-RU" dirty="0"/>
              <a:t>, заключённая внутри этого угла, равна 100°.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45024"/>
            <a:ext cx="3543300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847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60212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dirty="0" smtClean="0"/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 smtClean="0"/>
              <a:t>Решение</a:t>
            </a:r>
            <a:r>
              <a:rPr lang="ru-RU" sz="4000" dirty="0"/>
              <a:t>. Проведём </a:t>
            </a:r>
            <a:r>
              <a:rPr lang="ru-RU" sz="4000" dirty="0" smtClean="0"/>
              <a:t>радиус </a:t>
            </a:r>
            <a:r>
              <a:rPr lang="en-US" sz="4000" dirty="0"/>
              <a:t>OA. </a:t>
            </a:r>
          </a:p>
          <a:p>
            <a:pPr marL="0" indent="0">
              <a:buNone/>
            </a:pPr>
            <a:r>
              <a:rPr lang="ru-RU" sz="4000" dirty="0"/>
              <a:t>Треугольник </a:t>
            </a:r>
            <a:r>
              <a:rPr lang="en-US" sz="4000" dirty="0"/>
              <a:t>AOC  — </a:t>
            </a:r>
            <a:r>
              <a:rPr lang="ru-RU" sz="4000" dirty="0"/>
              <a:t>прямоугольный, ∠</a:t>
            </a:r>
            <a:r>
              <a:rPr lang="en-US" sz="4000" dirty="0"/>
              <a:t>OAC = 90°.</a:t>
            </a:r>
          </a:p>
          <a:p>
            <a:pPr marL="0" indent="0">
              <a:buNone/>
            </a:pPr>
            <a:r>
              <a:rPr lang="en-US" sz="4000" dirty="0"/>
              <a:t>∠COA = 180° − ∠AOD = 180° − 100° = 80°; ∠ACO = 90° − 80° = 10°.</a:t>
            </a:r>
          </a:p>
          <a:p>
            <a:pPr marL="0" indent="0">
              <a:buNone/>
            </a:pPr>
            <a:r>
              <a:rPr lang="en-US" sz="4000" dirty="0"/>
              <a:t> </a:t>
            </a:r>
            <a:r>
              <a:rPr lang="ru-RU" sz="4000" dirty="0" smtClean="0"/>
              <a:t>Ответ</a:t>
            </a:r>
            <a:r>
              <a:rPr lang="ru-RU" sz="4000" dirty="0"/>
              <a:t>: 10.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3024336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546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2.Найдите </a:t>
            </a:r>
            <a:r>
              <a:rPr lang="ru-RU" dirty="0"/>
              <a:t>величину угла </a:t>
            </a:r>
            <a:r>
              <a:rPr lang="en-US" dirty="0"/>
              <a:t>AOE, </a:t>
            </a:r>
            <a:r>
              <a:rPr lang="ru-RU" dirty="0"/>
              <a:t>если </a:t>
            </a:r>
            <a:r>
              <a:rPr lang="en-US" dirty="0"/>
              <a:t>OE  — </a:t>
            </a:r>
            <a:r>
              <a:rPr lang="ru-RU" dirty="0"/>
              <a:t>биссектриса угла </a:t>
            </a:r>
            <a:r>
              <a:rPr lang="en-US" dirty="0"/>
              <a:t>AOC, OD  — </a:t>
            </a:r>
            <a:r>
              <a:rPr lang="ru-RU" dirty="0"/>
              <a:t>биссектриса угла </a:t>
            </a:r>
            <a:r>
              <a:rPr lang="en-US" dirty="0"/>
              <a:t>COB</a:t>
            </a:r>
            <a:r>
              <a:rPr lang="en-US" dirty="0" smtClean="0"/>
              <a:t>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093769"/>
            <a:ext cx="5849046" cy="3211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884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000" dirty="0" smtClean="0"/>
              <a:t>                              </a:t>
            </a:r>
          </a:p>
          <a:p>
            <a:pPr marL="0" indent="0"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                     Решение</a:t>
            </a:r>
            <a:r>
              <a:rPr lang="ru-RU" sz="4000" dirty="0"/>
              <a:t>. </a:t>
            </a:r>
            <a:endParaRPr lang="ru-RU" sz="4000" dirty="0" smtClean="0"/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dirty="0" smtClean="0"/>
              <a:t>Имеем</a:t>
            </a:r>
            <a:r>
              <a:rPr lang="ru-RU" sz="4000" dirty="0"/>
              <a:t>: </a:t>
            </a:r>
            <a:r>
              <a:rPr lang="en-US" sz="4000" dirty="0" smtClean="0">
                <a:solidFill>
                  <a:prstClr val="black"/>
                </a:solidFill>
              </a:rPr>
              <a:t>∠CO</a:t>
            </a:r>
            <a:r>
              <a:rPr lang="ru-RU" sz="4000" dirty="0" smtClean="0">
                <a:solidFill>
                  <a:prstClr val="black"/>
                </a:solidFill>
              </a:rPr>
              <a:t>В</a:t>
            </a:r>
            <a:r>
              <a:rPr lang="ru-RU" sz="4000" dirty="0" smtClean="0"/>
              <a:t> </a:t>
            </a:r>
            <a:r>
              <a:rPr lang="ru-RU" sz="4000" dirty="0"/>
              <a:t>= 2 · 25° = 50°; 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prstClr val="black"/>
                </a:solidFill>
              </a:rPr>
              <a:t>∠AOC</a:t>
            </a:r>
            <a:r>
              <a:rPr lang="ru-RU" sz="4000" dirty="0" smtClean="0"/>
              <a:t> </a:t>
            </a:r>
            <a:r>
              <a:rPr lang="ru-RU" sz="4000" dirty="0"/>
              <a:t>= 180° − 50° = 130°; </a:t>
            </a:r>
            <a:r>
              <a:rPr lang="en-US" sz="4000" dirty="0" smtClean="0">
                <a:solidFill>
                  <a:prstClr val="black"/>
                </a:solidFill>
              </a:rPr>
              <a:t>∠AO</a:t>
            </a:r>
            <a:r>
              <a:rPr lang="ru-RU" sz="4000" dirty="0" smtClean="0">
                <a:solidFill>
                  <a:prstClr val="black"/>
                </a:solidFill>
              </a:rPr>
              <a:t>Е</a:t>
            </a:r>
            <a:r>
              <a:rPr lang="ru-RU" sz="4000" dirty="0" smtClean="0"/>
              <a:t> </a:t>
            </a:r>
            <a:r>
              <a:rPr lang="ru-RU" sz="4000" dirty="0"/>
              <a:t>= 130° : 2 = 65°.</a:t>
            </a:r>
          </a:p>
          <a:p>
            <a:pPr marL="0" indent="0">
              <a:buNone/>
            </a:pPr>
            <a:r>
              <a:rPr lang="ru-RU" sz="4000" dirty="0"/>
              <a:t>Ответ: 65°.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7569"/>
            <a:ext cx="3995936" cy="2621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52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3.На </a:t>
            </a:r>
            <a:r>
              <a:rPr lang="ru-RU" dirty="0"/>
              <a:t>сторонах угла BAC и на его биссектрисе отложены равные </a:t>
            </a:r>
            <a:r>
              <a:rPr lang="ru-RU" dirty="0" smtClean="0"/>
              <a:t>отрезки АВ, АС  </a:t>
            </a:r>
            <a:r>
              <a:rPr lang="ru-RU" dirty="0"/>
              <a:t>и AD. Величина угла BDC равна 160</a:t>
            </a:r>
            <a:r>
              <a:rPr lang="ru-RU" dirty="0" smtClean="0"/>
              <a:t>°. Определите </a:t>
            </a:r>
            <a:r>
              <a:rPr lang="ru-RU" dirty="0"/>
              <a:t>величину угла BAC.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16987"/>
            <a:ext cx="4032448" cy="3251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91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Решение</a:t>
            </a:r>
            <a:r>
              <a:rPr lang="ru-RU" dirty="0"/>
              <a:t>. Треугольники ADB и ACD равнобедренные и равны по двум сторонам и </a:t>
            </a:r>
            <a:r>
              <a:rPr lang="ru-RU" dirty="0" smtClean="0"/>
              <a:t>углу между </a:t>
            </a:r>
            <a:r>
              <a:rPr lang="ru-RU" dirty="0"/>
              <a:t>ними. Следовательно,</a:t>
            </a:r>
          </a:p>
          <a:p>
            <a:pPr marL="0" indent="0">
              <a:buNone/>
            </a:pPr>
            <a:r>
              <a:rPr lang="en-US" sz="4000" dirty="0">
                <a:solidFill>
                  <a:prstClr val="black"/>
                </a:solidFill>
              </a:rPr>
              <a:t>∠</a:t>
            </a:r>
            <a:r>
              <a:rPr lang="en-US" sz="4000" dirty="0" smtClean="0">
                <a:solidFill>
                  <a:prstClr val="black"/>
                </a:solidFill>
              </a:rPr>
              <a:t>A</a:t>
            </a:r>
            <a:r>
              <a:rPr lang="ru-RU" sz="4000" dirty="0" smtClean="0">
                <a:solidFill>
                  <a:prstClr val="black"/>
                </a:solidFill>
              </a:rPr>
              <a:t>С</a:t>
            </a:r>
            <a:r>
              <a:rPr lang="en-US" sz="4000" dirty="0" smtClean="0">
                <a:solidFill>
                  <a:prstClr val="black"/>
                </a:solidFill>
              </a:rPr>
              <a:t>D</a:t>
            </a:r>
            <a:r>
              <a:rPr lang="ru-RU" dirty="0" smtClean="0"/>
              <a:t> =</a:t>
            </a:r>
            <a:r>
              <a:rPr lang="en-US" sz="4000" dirty="0">
                <a:solidFill>
                  <a:prstClr val="black"/>
                </a:solidFill>
              </a:rPr>
              <a:t> </a:t>
            </a:r>
            <a:r>
              <a:rPr lang="en-US" sz="4000" dirty="0" smtClean="0">
                <a:solidFill>
                  <a:prstClr val="black"/>
                </a:solidFill>
              </a:rPr>
              <a:t>∠</a:t>
            </a:r>
            <a:r>
              <a:rPr lang="ru-RU" sz="4000" dirty="0" smtClean="0">
                <a:solidFill>
                  <a:prstClr val="black"/>
                </a:solidFill>
              </a:rPr>
              <a:t>С</a:t>
            </a:r>
            <a:r>
              <a:rPr lang="en-US" sz="4000" dirty="0" smtClean="0">
                <a:solidFill>
                  <a:prstClr val="black"/>
                </a:solidFill>
              </a:rPr>
              <a:t>DA</a:t>
            </a:r>
            <a:r>
              <a:rPr lang="ru-RU" sz="4000" dirty="0" smtClean="0">
                <a:solidFill>
                  <a:prstClr val="black"/>
                </a:solidFill>
              </a:rPr>
              <a:t>=</a:t>
            </a:r>
            <a:r>
              <a:rPr lang="en-US" sz="4000" dirty="0">
                <a:solidFill>
                  <a:prstClr val="black"/>
                </a:solidFill>
              </a:rPr>
              <a:t> ∠</a:t>
            </a:r>
            <a:r>
              <a:rPr lang="en-US" sz="4000" dirty="0" smtClean="0">
                <a:solidFill>
                  <a:prstClr val="black"/>
                </a:solidFill>
              </a:rPr>
              <a:t>AD</a:t>
            </a:r>
            <a:r>
              <a:rPr lang="ru-RU" sz="4000" dirty="0" smtClean="0">
                <a:solidFill>
                  <a:prstClr val="black"/>
                </a:solidFill>
              </a:rPr>
              <a:t>В</a:t>
            </a:r>
            <a:r>
              <a:rPr lang="en-US" sz="4000" dirty="0">
                <a:solidFill>
                  <a:prstClr val="black"/>
                </a:solidFill>
              </a:rPr>
              <a:t> </a:t>
            </a:r>
            <a:r>
              <a:rPr lang="ru-RU" sz="4000" dirty="0" smtClean="0">
                <a:solidFill>
                  <a:prstClr val="black"/>
                </a:solidFill>
              </a:rPr>
              <a:t>=</a:t>
            </a:r>
            <a:r>
              <a:rPr lang="en-US" sz="4000" dirty="0" smtClean="0">
                <a:solidFill>
                  <a:prstClr val="black"/>
                </a:solidFill>
              </a:rPr>
              <a:t>∠A</a:t>
            </a:r>
            <a:r>
              <a:rPr lang="ru-RU" sz="4000" dirty="0" smtClean="0">
                <a:solidFill>
                  <a:prstClr val="black"/>
                </a:solidFill>
              </a:rPr>
              <a:t>В</a:t>
            </a:r>
            <a:r>
              <a:rPr lang="en-US" sz="4000" dirty="0" smtClean="0">
                <a:solidFill>
                  <a:prstClr val="black"/>
                </a:solidFill>
              </a:rPr>
              <a:t>D</a:t>
            </a:r>
            <a:r>
              <a:rPr lang="ru-RU" sz="4000" dirty="0" smtClean="0">
                <a:solidFill>
                  <a:prstClr val="black"/>
                </a:solidFill>
              </a:rPr>
              <a:t>=</a:t>
            </a:r>
            <a:r>
              <a:rPr lang="en-US" sz="4000" dirty="0" smtClean="0">
                <a:solidFill>
                  <a:prstClr val="black"/>
                </a:solidFill>
              </a:rPr>
              <a:t> </a:t>
            </a:r>
            <a:r>
              <a:rPr lang="ru-RU" sz="4000" dirty="0" smtClean="0"/>
              <a:t>80</a:t>
            </a:r>
            <a:r>
              <a:rPr lang="ru-RU" sz="4000" dirty="0"/>
              <a:t>°; 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prstClr val="black"/>
                </a:solidFill>
              </a:rPr>
              <a:t>∠</a:t>
            </a:r>
            <a:r>
              <a:rPr lang="ru-RU" sz="4000" dirty="0" smtClean="0">
                <a:solidFill>
                  <a:prstClr val="black"/>
                </a:solidFill>
              </a:rPr>
              <a:t>В</a:t>
            </a:r>
            <a:r>
              <a:rPr lang="en-US" sz="4000" dirty="0" smtClean="0">
                <a:solidFill>
                  <a:prstClr val="black"/>
                </a:solidFill>
              </a:rPr>
              <a:t>A</a:t>
            </a:r>
            <a:r>
              <a:rPr lang="ru-RU" sz="4000" dirty="0" smtClean="0">
                <a:solidFill>
                  <a:prstClr val="black"/>
                </a:solidFill>
              </a:rPr>
              <a:t>С</a:t>
            </a:r>
            <a:r>
              <a:rPr lang="ru-RU" dirty="0" smtClean="0"/>
              <a:t> </a:t>
            </a:r>
            <a:r>
              <a:rPr lang="ru-RU" dirty="0"/>
              <a:t>=  </a:t>
            </a:r>
            <a:r>
              <a:rPr lang="ru-RU" sz="4000" dirty="0"/>
              <a:t>360° − 4 · 80° = 40°.</a:t>
            </a:r>
          </a:p>
          <a:p>
            <a:pPr marL="0" indent="0">
              <a:buNone/>
            </a:pPr>
            <a:r>
              <a:rPr lang="ru-RU" sz="4000" dirty="0"/>
              <a:t>Ответ: 40°.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31142"/>
            <a:ext cx="3587477" cy="2893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759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4.В </a:t>
            </a:r>
            <a:r>
              <a:rPr lang="ru-RU" dirty="0"/>
              <a:t>треугольнике АВС углы А и С равны 40° и 60° соответственно. Найдите угол между </a:t>
            </a:r>
            <a:r>
              <a:rPr lang="ru-RU" dirty="0" smtClean="0"/>
              <a:t>высотой  ВН </a:t>
            </a:r>
            <a:r>
              <a:rPr lang="ru-RU" dirty="0"/>
              <a:t>и биссектрисой BD.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003168"/>
            <a:ext cx="4392488" cy="3747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090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358</Words>
  <Application>Microsoft Office PowerPoint</Application>
  <PresentationFormat>Экран (4:3)</PresentationFormat>
  <Paragraphs>31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Задание 23.  Задачи на вычисления.</vt:lpstr>
      <vt:lpstr>УГЛЫ. ТРЕУГОЛЬНИКИ.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ОКРУЖНОСТЬ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23.  Задачи на вычисления.</dc:title>
  <dc:creator>203</dc:creator>
  <cp:lastModifiedBy>203</cp:lastModifiedBy>
  <cp:revision>8</cp:revision>
  <dcterms:created xsi:type="dcterms:W3CDTF">2023-03-16T07:11:29Z</dcterms:created>
  <dcterms:modified xsi:type="dcterms:W3CDTF">2023-03-16T11:23:10Z</dcterms:modified>
</cp:coreProperties>
</file>