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5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6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7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  <p:sldMasterId id="2147483738" r:id="rId8"/>
    <p:sldMasterId id="2147483750" r:id="rId9"/>
    <p:sldMasterId id="2147483762" r:id="rId10"/>
    <p:sldMasterId id="2147483774" r:id="rId11"/>
    <p:sldMasterId id="2147483786" r:id="rId12"/>
    <p:sldMasterId id="2147483798" r:id="rId13"/>
    <p:sldMasterId id="2147483810" r:id="rId14"/>
    <p:sldMasterId id="2147483822" r:id="rId15"/>
    <p:sldMasterId id="2147483834" r:id="rId16"/>
    <p:sldMasterId id="2147483846" r:id="rId17"/>
    <p:sldMasterId id="2147483858" r:id="rId18"/>
  </p:sldMasterIdLst>
  <p:notesMasterIdLst>
    <p:notesMasterId r:id="rId43"/>
  </p:notesMasterIdLst>
  <p:sldIdLst>
    <p:sldId id="256" r:id="rId19"/>
    <p:sldId id="260" r:id="rId20"/>
    <p:sldId id="272" r:id="rId21"/>
    <p:sldId id="271" r:id="rId22"/>
    <p:sldId id="261" r:id="rId23"/>
    <p:sldId id="263" r:id="rId24"/>
    <p:sldId id="264" r:id="rId25"/>
    <p:sldId id="265" r:id="rId26"/>
    <p:sldId id="273" r:id="rId27"/>
    <p:sldId id="266" r:id="rId28"/>
    <p:sldId id="274" r:id="rId29"/>
    <p:sldId id="267" r:id="rId30"/>
    <p:sldId id="275" r:id="rId31"/>
    <p:sldId id="268" r:id="rId32"/>
    <p:sldId id="276" r:id="rId33"/>
    <p:sldId id="269" r:id="rId34"/>
    <p:sldId id="277" r:id="rId35"/>
    <p:sldId id="270" r:id="rId36"/>
    <p:sldId id="279" r:id="rId37"/>
    <p:sldId id="278" r:id="rId38"/>
    <p:sldId id="282" r:id="rId39"/>
    <p:sldId id="281" r:id="rId40"/>
    <p:sldId id="280" r:id="rId41"/>
    <p:sldId id="26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CF315-0989-4569-9E5A-E48D4720A5E0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2D0B4-17A0-4FA6-A5C7-7FE263889A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6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29DDE21-A3A3-4905-A77B-777EFD7FF653}" type="slidenum">
              <a:rPr lang="ru-RU">
                <a:solidFill>
                  <a:prstClr val="black"/>
                </a:solidFill>
                <a:latin typeface="Times New Roman" charset="0"/>
              </a:rPr>
              <a:pPr/>
              <a:t>2</a:t>
            </a:fld>
            <a:endParaRPr lang="ru-RU">
              <a:solidFill>
                <a:prstClr val="black"/>
              </a:solidFill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45066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872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3201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5691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23151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863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0692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5669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15263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49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2710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73889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3157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9964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7951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0846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1941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7613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264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22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61978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172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0103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13116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237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709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80199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5678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4366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4636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22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02022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3223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7674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56752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0955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9055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290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20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2890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2964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58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5678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1134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4109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0611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8171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0886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4701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1737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2446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2820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5284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35860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61134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4109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0611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48171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0886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04701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1737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2446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28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9075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3226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20499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3636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582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3743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51042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6511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4913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5434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806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1359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60195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1275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9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44549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70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7582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9612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0298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7963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134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1013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36311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68604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0883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9556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99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30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8202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0011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337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9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353924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8203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60204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2107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1448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9556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995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30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38202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20011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6088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964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8203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60204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2107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14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7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8565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216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89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1791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13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26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494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923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0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643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94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95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579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201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418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364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7468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8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88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238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1265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3554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6009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525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123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488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7817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400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5539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0852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9590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039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2571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965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177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510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4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124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24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4605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1226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550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0049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245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916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10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61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3450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429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8F68A0-EFD1-4038-8A33-7354200D3EB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25B1F5-5D50-456A-A582-B74BB1381A76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94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DC0B0-C586-46EB-966F-7713C80E365F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470F4-A756-45DE-8535-E8F2C41FCFD1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2410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E433D-B9E6-4225-A239-F765112F1A51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E0038-3CAF-4783-A33F-CE79B9AC0F8A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925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8464-33C0-4B1E-910B-B58B33AB6C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CC2E9-85DF-44B9-9968-AAF36B9BB35C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5711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994A-3CBB-49F7-A781-7BB6AF9922F0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D8936-9093-4751-8A7B-A6B4675EED4D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436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499A-19E6-43CE-A4A0-E75F0F6EB92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AD43C-A70E-44D8-A146-100478AC112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4619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255278-D5FE-4D1E-9097-047D4D1D5A85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7D8B3C-06F9-4284-8595-BC3A83B4F79B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568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F6A1-AD2E-43CF-86E9-249388E9DE04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3151D-8379-4207-AAB9-3512691BED5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6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75123-8A46-48D3-8085-8F9603BF524B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08E26A-B819-4995-B6F4-48956EB3408E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686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0D221-E3BA-41AE-8152-4CE740A75B16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AB56-A7AF-49C9-BE7E-E09A107AADE8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058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845D-D2C1-4DCC-84C4-F134B2B2E12D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57048-3F74-4258-BBF6-E9CBEE439E05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389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3AFC3-C1AD-4F35-BF9E-90FAA8FD0493}" type="datetime1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93909-7256-4D08-ABF9-FF79DF33AB0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913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46351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7041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774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6196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2556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79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994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3264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4941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93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8096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0717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5807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306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3142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0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65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7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54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8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85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10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5150624-8749-4FAA-9779-3E74D2EF7430}" type="datetimeFigureOut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13.03.2023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5A401E1-2B8C-4228-9DC2-8D2801ADF82C}" type="slidenum">
              <a:rPr lang="ru-RU" smtClean="0">
                <a:solidFill>
                  <a:srgbClr val="EEECE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EECE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3129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3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3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09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2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7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19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0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3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175-DF7B-44A0-815B-FC9334746A84}" type="datetime1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13.03.2023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t>Элективный курс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D9E9C9-EEAE-4913-B8A8-361247517895}" type="slidenum">
              <a:rPr lang="ru-RU">
                <a:solidFill>
                  <a:srgbClr val="E9E5DC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9E5DC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2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1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09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Классическая вероятность в ОГЭ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4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ru-RU" sz="2800" b="1" dirty="0" smtClean="0"/>
              <a:t>5.В </a:t>
            </a:r>
            <a:r>
              <a:rPr lang="ru-RU" sz="2800" b="1" dirty="0" smtClean="0"/>
              <a:t>чемпионате по футболу участвуют 16 команд, которые жеребьевкой распределяются на 4 группы: A, B, C и D. Какова </a:t>
            </a:r>
            <a:r>
              <a:rPr lang="ru-RU" sz="2800" b="1" dirty="0" smtClean="0"/>
              <a:t>вероят­ность </a:t>
            </a:r>
            <a:r>
              <a:rPr lang="ru-RU" sz="2800" b="1" dirty="0" smtClean="0"/>
              <a:t>того, что команда России не попадает в группу A?</a:t>
            </a:r>
          </a:p>
          <a:p>
            <a:endParaRPr lang="ru-RU" sz="2800" b="1" dirty="0" smtClean="0"/>
          </a:p>
          <a:p>
            <a:r>
              <a:rPr lang="ru-RU" sz="2800" i="1" u="sng" dirty="0" smtClean="0"/>
              <a:t>Решение</a:t>
            </a:r>
            <a:r>
              <a:rPr lang="ru-RU" sz="2800" i="1" dirty="0" smtClean="0"/>
              <a:t>. Каждая команда попадет в группу с вероятностью 0,25. Таким образом, вероятность того, что команда не   попадает в группу равна 1-0,25=0,75.</a:t>
            </a:r>
          </a:p>
          <a:p>
            <a:endParaRPr lang="ru-RU" sz="2800" i="1" u="sng" dirty="0" smtClean="0"/>
          </a:p>
          <a:p>
            <a:pPr>
              <a:buNone/>
            </a:pPr>
            <a:r>
              <a:rPr lang="ru-RU" sz="2800" i="1" u="sng" dirty="0" smtClean="0"/>
              <a:t> Ответ:0,75</a:t>
            </a:r>
            <a:endParaRPr lang="ru-RU" sz="2800" dirty="0" smtClean="0"/>
          </a:p>
          <a:p>
            <a:endParaRPr lang="ru-RU" sz="1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51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</a:t>
            </a:r>
            <a:r>
              <a:rPr lang="ru-RU" sz="3600" b="1" dirty="0" smtClean="0"/>
              <a:t>6. </a:t>
            </a:r>
            <a:r>
              <a:rPr lang="ru-RU" sz="3600" b="1" dirty="0" smtClean="0"/>
              <a:t>В классе 16 учащихся, среди них два друга —Вадим и Сергей. Учащихся случайным образом разбивают на 4 равные группы. Найдите вероятность того, что Вадим и Сергей окажутся в одной группе</a:t>
            </a:r>
            <a:r>
              <a:rPr lang="ru-RU" sz="3600" b="1" dirty="0" smtClean="0"/>
              <a:t>.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8893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dirty="0" smtClean="0"/>
              <a:t>6.</a:t>
            </a:r>
            <a:r>
              <a:rPr lang="ru-RU" sz="2800" b="1" dirty="0" smtClean="0"/>
              <a:t>В </a:t>
            </a:r>
            <a:r>
              <a:rPr lang="ru-RU" sz="2800" b="1" dirty="0" smtClean="0"/>
              <a:t>классе 16 учащихся, среди них два друга —Вадим и Сергей. Учащихся случайным образом разбивают на 4 равные группы. Найдите вероятность того, что Вадим и Сергей окажутся в одной группе.</a:t>
            </a:r>
          </a:p>
          <a:p>
            <a:pPr>
              <a:buNone/>
            </a:pPr>
            <a:r>
              <a:rPr lang="ru-RU" sz="2800" i="1" u="sng" dirty="0" smtClean="0"/>
              <a:t>Решение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  <a:r>
              <a:rPr lang="ru-RU" sz="2800" i="1" dirty="0" smtClean="0"/>
              <a:t>Если Сергею первому досталось некоторое место, то Олегу остаётся 15 мест. Из них 3 — в той же группе, где Сергей. Искомая вероятность равна 3/15.</a:t>
            </a:r>
          </a:p>
          <a:p>
            <a:pPr>
              <a:buNone/>
            </a:pPr>
            <a:r>
              <a:rPr lang="ru-RU" sz="2800" i="1" u="sng" dirty="0" smtClean="0"/>
              <a:t> Ответ:0,2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0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dirty="0" smtClean="0"/>
              <a:t>7.</a:t>
            </a:r>
            <a:r>
              <a:rPr lang="ru-RU" sz="2800" b="1" dirty="0" smtClean="0"/>
              <a:t>Механические </a:t>
            </a:r>
            <a:r>
              <a:rPr lang="ru-RU" sz="2800" b="1" dirty="0" smtClean="0"/>
              <a:t>часы с двенадцатичасовым циферблатом в какой-то момент сломались и перестали идти. Найдите вероятность того, что часовая стрелка остановилась, достигнув отметки 7, но не дойдя до отметки 1.</a:t>
            </a:r>
          </a:p>
          <a:p>
            <a:pPr marL="0" indent="0">
              <a:buNone/>
            </a:pPr>
            <a:endParaRPr lang="ru-RU" sz="2800" b="1" dirty="0" smtClean="0"/>
          </a:p>
        </p:txBody>
      </p:sp>
      <p:pic>
        <p:nvPicPr>
          <p:cNvPr id="4" name="Picture 2" descr="C:\Users\Оксана\Desktop\сбор-винограда-стороны-часов-25576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996952"/>
            <a:ext cx="3672408" cy="352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36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dirty="0" smtClean="0"/>
              <a:t>7. </a:t>
            </a:r>
            <a:r>
              <a:rPr lang="ru-RU" sz="2800" b="1" dirty="0" smtClean="0"/>
              <a:t>Механические часы с двенадцатичасовым циферблатом в какой-то момент сломались и перестали идти. Найдите вероятность того, что часовая стрелка остановилась, достигнув отметки 7, но не дойдя до отметки 1.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800" i="1" u="sng" dirty="0" smtClean="0"/>
              <a:t>Ответ. 6 : 12= 0,5</a:t>
            </a:r>
            <a:r>
              <a:rPr lang="ru-RU" sz="2800" i="1" dirty="0" smtClean="0"/>
              <a:t> ( 6 делений между 12 и 7, всего 12 делений)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2" descr="C:\Users\Оксана\Desktop\сбор-винограда-стороны-часов-25576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962400"/>
            <a:ext cx="198120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79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4000" b="1" dirty="0" smtClean="0"/>
              <a:t>8. </a:t>
            </a:r>
            <a:r>
              <a:rPr lang="ru-RU" sz="4000" b="1" dirty="0" smtClean="0"/>
              <a:t>Коля выбирает трехзначное число. Найдите вероятность того, что оно делится на 5.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81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/>
              <a:t>8.Коля </a:t>
            </a:r>
            <a:r>
              <a:rPr lang="ru-RU" b="1" dirty="0" smtClean="0"/>
              <a:t>выбирает трехзначное число. Найдите вероятность того, что оно делится на 5.</a:t>
            </a:r>
          </a:p>
          <a:p>
            <a:pPr>
              <a:buNone/>
            </a:pPr>
            <a:r>
              <a:rPr lang="ru-RU" i="1" dirty="0" smtClean="0"/>
              <a:t>Решение. Всего трехзначных чисел 900. На пять делится каждое пятое их них, то есть таких чисел 900:5=180. Вероятность того, что Коля выбрал трехзначное число, делящееся на 5, определяется отношением количества трехзначных чисел, делящихся на 5, ко всему количеству трехзначных чисел: 180:900=0,2.  </a:t>
            </a:r>
          </a:p>
          <a:p>
            <a:pPr>
              <a:buNone/>
            </a:pPr>
            <a:r>
              <a:rPr lang="ru-RU" i="1" u="sng" dirty="0" smtClean="0"/>
              <a:t>Ответ:0,2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56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</a:t>
            </a:r>
            <a:r>
              <a:rPr lang="ru-RU" sz="3600" b="1" dirty="0" smtClean="0"/>
              <a:t>9. </a:t>
            </a:r>
            <a:r>
              <a:rPr lang="ru-RU" sz="3600" b="1" dirty="0" smtClean="0"/>
              <a:t>В чемпионате мира участвуют </a:t>
            </a:r>
            <a:r>
              <a:rPr lang="ru-RU" sz="3600" b="1" dirty="0" smtClean="0">
                <a:solidFill>
                  <a:srgbClr val="C00000"/>
                </a:solidFill>
              </a:rPr>
              <a:t>16 команд</a:t>
            </a:r>
            <a:r>
              <a:rPr lang="ru-RU" sz="3600" b="1" dirty="0" smtClean="0"/>
              <a:t>. С помощью жребия их нужно разделить на четыре группы по четыре команды в каждой. В ящике вперемешку лежат карточки с номерами групп: </a:t>
            </a:r>
            <a:r>
              <a:rPr lang="ru-RU" sz="3600" b="1" dirty="0" smtClean="0">
                <a:solidFill>
                  <a:srgbClr val="C00000"/>
                </a:solidFill>
              </a:rPr>
              <a:t>1, 1, 1, 1</a:t>
            </a:r>
            <a:r>
              <a:rPr lang="ru-RU" sz="3600" b="1" dirty="0" smtClean="0"/>
              <a:t>, 2, 2, 2, 2, </a:t>
            </a:r>
            <a:r>
              <a:rPr lang="ru-RU" sz="3600" b="1" dirty="0" smtClean="0">
                <a:solidFill>
                  <a:srgbClr val="00B0F0"/>
                </a:solidFill>
              </a:rPr>
              <a:t>3, 3, 3, 3</a:t>
            </a:r>
            <a:r>
              <a:rPr lang="ru-RU" sz="3600" b="1" dirty="0" smtClean="0"/>
              <a:t>, </a:t>
            </a:r>
            <a:r>
              <a:rPr lang="ru-RU" sz="3600" b="1" dirty="0" smtClean="0">
                <a:solidFill>
                  <a:srgbClr val="00B050"/>
                </a:solidFill>
              </a:rPr>
              <a:t>4, 4, 4, 4</a:t>
            </a:r>
            <a:r>
              <a:rPr lang="ru-RU" sz="3600" b="1" dirty="0" smtClean="0"/>
              <a:t>. Капитаны команд тянут по одной карточке. Какова вероятность того, что команда России окажется во второй группе?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7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</a:t>
            </a:r>
            <a:r>
              <a:rPr lang="ru-RU" sz="2000" b="1" dirty="0" smtClean="0"/>
              <a:t>9. </a:t>
            </a:r>
            <a:r>
              <a:rPr lang="ru-RU" sz="2400" b="1" dirty="0" smtClean="0"/>
              <a:t>В чемпионате мира участвуют </a:t>
            </a:r>
            <a:r>
              <a:rPr lang="ru-RU" sz="2400" b="1" dirty="0" smtClean="0">
                <a:solidFill>
                  <a:srgbClr val="C00000"/>
                </a:solidFill>
              </a:rPr>
              <a:t>16 команд</a:t>
            </a:r>
            <a:r>
              <a:rPr lang="ru-RU" sz="2400" b="1" dirty="0" smtClean="0"/>
              <a:t>. С помощью жребия их нужно разделить на четыре группы по четыре команды в каждой. В ящике вперемешку лежат карточки с номерами групп: </a:t>
            </a:r>
            <a:r>
              <a:rPr lang="ru-RU" sz="2400" b="1" dirty="0" smtClean="0">
                <a:solidFill>
                  <a:srgbClr val="C00000"/>
                </a:solidFill>
              </a:rPr>
              <a:t>1, 1, 1, 1</a:t>
            </a:r>
            <a:r>
              <a:rPr lang="ru-RU" sz="2400" b="1" dirty="0" smtClean="0"/>
              <a:t>, 2, 2, 2, 2, </a:t>
            </a:r>
            <a:r>
              <a:rPr lang="ru-RU" sz="2400" b="1" dirty="0" smtClean="0">
                <a:solidFill>
                  <a:srgbClr val="00B0F0"/>
                </a:solidFill>
              </a:rPr>
              <a:t>3, 3, 3, 3</a:t>
            </a:r>
            <a:r>
              <a:rPr lang="ru-RU" sz="2400" b="1" dirty="0" smtClean="0"/>
              <a:t>, </a:t>
            </a:r>
            <a:r>
              <a:rPr lang="ru-RU" sz="2400" b="1" dirty="0" smtClean="0">
                <a:solidFill>
                  <a:srgbClr val="00B050"/>
                </a:solidFill>
              </a:rPr>
              <a:t>4, 4, 4, 4</a:t>
            </a:r>
            <a:r>
              <a:rPr lang="ru-RU" sz="2400" b="1" dirty="0" smtClean="0"/>
              <a:t>. Капитаны команд тянут по одной карточке. Какова вероятность того, что команда России окажется во второй группе?</a:t>
            </a:r>
            <a:endParaRPr lang="ru-RU" sz="2400" dirty="0" smtClean="0"/>
          </a:p>
          <a:p>
            <a:pPr>
              <a:buNone/>
            </a:pPr>
            <a:r>
              <a:rPr lang="ru-RU" sz="2400" i="1" u="sng" dirty="0" smtClean="0"/>
              <a:t>Решение</a:t>
            </a:r>
            <a:r>
              <a:rPr lang="ru-RU" sz="2400" i="1" dirty="0" smtClean="0"/>
              <a:t>:</a:t>
            </a:r>
            <a:r>
              <a:rPr lang="ru-RU" sz="2400" dirty="0" smtClean="0"/>
              <a:t> </a:t>
            </a:r>
            <a:r>
              <a:rPr lang="ru-RU" sz="2400" i="1" dirty="0" smtClean="0"/>
              <a:t>Обозначим через А событие «команда России во второй группе». Тогда количество благоприятных событий </a:t>
            </a:r>
            <a:r>
              <a:rPr lang="en-US" sz="2400" i="1" dirty="0" smtClean="0"/>
              <a:t>m</a:t>
            </a:r>
            <a:r>
              <a:rPr lang="ru-RU" sz="2400" i="1" dirty="0" smtClean="0"/>
              <a:t>  = 4 (четыре карточки с номером 2), а общее число равновозможных событий </a:t>
            </a:r>
            <a:r>
              <a:rPr lang="en-US" sz="2400" i="1" dirty="0" smtClean="0"/>
              <a:t>n</a:t>
            </a:r>
            <a:r>
              <a:rPr lang="ru-RU" sz="2400" i="1" dirty="0" smtClean="0"/>
              <a:t> = 16 (16 карточек) по определению вероятности         Р= 4: 16 = 0,25. </a:t>
            </a:r>
            <a:r>
              <a:rPr lang="ru-RU" sz="2400" i="1" u="sng" dirty="0" smtClean="0"/>
              <a:t>Ответ:0,25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39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5577483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sz="4000" dirty="0" smtClean="0"/>
              <a:t>10.</a:t>
            </a:r>
          </a:p>
          <a:p>
            <a:pPr marL="0" indent="0">
              <a:buNone/>
            </a:pPr>
            <a:r>
              <a:rPr lang="ru-RU" sz="4000" dirty="0" smtClean="0"/>
              <a:t>В </a:t>
            </a:r>
            <a:r>
              <a:rPr lang="ru-RU" sz="4000" dirty="0" smtClean="0"/>
              <a:t>коробке находятся </a:t>
            </a:r>
            <a:r>
              <a:rPr lang="ru-RU" sz="4000" dirty="0" smtClean="0"/>
              <a:t>3</a:t>
            </a:r>
            <a:r>
              <a:rPr lang="ru-RU" sz="4000" dirty="0" smtClean="0"/>
              <a:t> мячика чёрного цвета и </a:t>
            </a:r>
            <a:r>
              <a:rPr lang="ru-RU" sz="4000" dirty="0" smtClean="0"/>
              <a:t>27</a:t>
            </a:r>
            <a:r>
              <a:rPr lang="ru-RU" sz="4000" dirty="0" smtClean="0"/>
              <a:t> </a:t>
            </a:r>
            <a:r>
              <a:rPr lang="ru-RU" sz="4000" dirty="0" smtClean="0"/>
              <a:t>мячей</a:t>
            </a:r>
            <a:r>
              <a:rPr lang="ru-RU" sz="4000" dirty="0" smtClean="0"/>
              <a:t> синего цвета. Какова вероятность вытащить мячик чёрного цвета</a:t>
            </a:r>
            <a:r>
              <a:rPr lang="ru-RU" sz="4000" dirty="0" smtClean="0"/>
              <a:t>?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8637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8879904" cy="6096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/>
              <a:t>1.В </a:t>
            </a:r>
            <a:r>
              <a:rPr lang="ru-RU" b="1" dirty="0" smtClean="0"/>
              <a:t>саду было совершенно тихо. Замёрзшая земля, покрытая пушистым  слоем снега, совершенно смолкла, не отдавая звуков. Зато воздух стал как-то особенно чуток, отчётливо и полно перенося на далёкие расстояния крик вороны, удар топора, легкий треск обломавшейся ветки</a:t>
            </a:r>
            <a:r>
              <a:rPr lang="ru-RU" b="1" dirty="0" smtClean="0"/>
              <a:t>.</a:t>
            </a:r>
            <a:r>
              <a:rPr lang="ru-RU" b="1" i="1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Найдите относительную </a:t>
            </a:r>
            <a:r>
              <a:rPr lang="ru-RU" b="1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частоту появления буквы о</a:t>
            </a:r>
            <a:endParaRPr lang="ru-RU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Book Antiqua" pitchFamily="18" charset="0"/>
              </a:rPr>
              <a:t> Решение: Найдем </a:t>
            </a:r>
            <a:r>
              <a:rPr lang="ru-RU" i="1" dirty="0" smtClean="0">
                <a:latin typeface="Book Antiqua" pitchFamily="18" charset="0"/>
              </a:rPr>
              <a:t>относительную частоту появления буквы </a:t>
            </a:r>
            <a:r>
              <a:rPr lang="ru-RU" i="1" dirty="0" smtClean="0">
                <a:latin typeface="Book Antiqua" pitchFamily="18" charset="0"/>
              </a:rPr>
              <a:t>о:</a:t>
            </a:r>
            <a:endParaRPr lang="ru-RU" i="1" dirty="0" smtClean="0">
              <a:latin typeface="Book Antiqu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Book Antiqua" pitchFamily="18" charset="0"/>
              </a:rPr>
              <a:t>Всего букв -   217.     Буква о – 29.</a:t>
            </a:r>
          </a:p>
          <a:p>
            <a:pPr eaLnBrk="1" hangingPunct="1">
              <a:buFont typeface="Wingdings 2" pitchFamily="18" charset="2"/>
              <a:buNone/>
            </a:pPr>
            <a:endParaRPr lang="ru-RU" i="1" dirty="0" smtClean="0">
              <a:latin typeface="Book Antiqu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Book Antiqua" pitchFamily="18" charset="0"/>
              </a:rPr>
              <a:t>Относительная частота -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dirty="0" smtClean="0">
                <a:latin typeface="Book Antiqua" pitchFamily="18" charset="0"/>
              </a:rPr>
              <a:t>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24AAD1-F229-4554-8E26-CF41547D52C2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pic>
        <p:nvPicPr>
          <p:cNvPr id="5" name="Object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229200"/>
            <a:ext cx="96010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09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5577483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10.</a:t>
            </a:r>
            <a:r>
              <a:rPr lang="ru-RU" dirty="0" smtClean="0"/>
              <a:t>В </a:t>
            </a:r>
            <a:r>
              <a:rPr lang="ru-RU" dirty="0" smtClean="0"/>
              <a:t>коробке находятся </a:t>
            </a:r>
            <a:r>
              <a:rPr lang="ru-RU" dirty="0" smtClean="0"/>
              <a:t>3</a:t>
            </a:r>
            <a:r>
              <a:rPr lang="ru-RU" dirty="0" smtClean="0"/>
              <a:t> мячика чёрного цвета и </a:t>
            </a:r>
            <a:r>
              <a:rPr lang="ru-RU" dirty="0" smtClean="0"/>
              <a:t>27</a:t>
            </a:r>
            <a:r>
              <a:rPr lang="ru-RU" dirty="0" smtClean="0"/>
              <a:t> </a:t>
            </a:r>
            <a:r>
              <a:rPr lang="ru-RU" dirty="0" smtClean="0"/>
              <a:t>мячей</a:t>
            </a:r>
            <a:r>
              <a:rPr lang="ru-RU" dirty="0" smtClean="0"/>
              <a:t> синего цвета. Какова вероятность вытащить мячик чёрного цвета?</a:t>
            </a:r>
          </a:p>
          <a:p>
            <a:pPr>
              <a:buNone/>
            </a:pPr>
            <a:r>
              <a:rPr lang="ru-RU" sz="3600" dirty="0" smtClean="0"/>
              <a:t>Решение:</a:t>
            </a:r>
          </a:p>
          <a:p>
            <a:pPr>
              <a:buNone/>
            </a:pPr>
            <a:r>
              <a:rPr lang="en-US" sz="3600" dirty="0" smtClean="0"/>
              <a:t>P</a:t>
            </a:r>
            <a:r>
              <a:rPr lang="ru-RU" sz="3600" dirty="0" smtClean="0"/>
              <a:t> </a:t>
            </a:r>
            <a:r>
              <a:rPr lang="ru-RU" sz="3600" dirty="0" smtClean="0"/>
              <a:t>=3</a:t>
            </a:r>
            <a:r>
              <a:rPr lang="en-US" sz="3600" dirty="0" smtClean="0"/>
              <a:t>/(</a:t>
            </a:r>
            <a:r>
              <a:rPr lang="ru-RU" sz="3600" dirty="0" smtClean="0"/>
              <a:t>27</a:t>
            </a:r>
            <a:r>
              <a:rPr lang="en-US" sz="3600" dirty="0" smtClean="0"/>
              <a:t>+3)=</a:t>
            </a:r>
            <a:r>
              <a:rPr lang="ru-RU" sz="3600" dirty="0" smtClean="0"/>
              <a:t>3</a:t>
            </a:r>
            <a:r>
              <a:rPr lang="en-US" sz="3600" dirty="0" smtClean="0"/>
              <a:t>/</a:t>
            </a:r>
            <a:r>
              <a:rPr lang="ru-RU" sz="3600" dirty="0" smtClean="0"/>
              <a:t>30=0,1</a:t>
            </a:r>
            <a:r>
              <a:rPr lang="ru-RU" sz="3600" dirty="0" smtClean="0"/>
              <a:t> 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528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11. </a:t>
            </a:r>
          </a:p>
          <a:p>
            <a:pPr marL="0" indent="0">
              <a:buNone/>
            </a:pPr>
            <a:r>
              <a:rPr lang="ru-RU" sz="3600" dirty="0" smtClean="0"/>
              <a:t>За </a:t>
            </a:r>
            <a:r>
              <a:rPr lang="ru-RU" sz="3600" dirty="0"/>
              <a:t>круглый стол на 5 стульев в случайном порядке рассаживаются 3 мальчика и 2 девочки. Найдите вероятность того, что</a:t>
            </a:r>
          </a:p>
          <a:p>
            <a:pPr marL="0" indent="0">
              <a:buNone/>
            </a:pPr>
            <a:r>
              <a:rPr lang="ru-RU" sz="3600" dirty="0"/>
              <a:t>девочки будут сидеть рядом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8492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11. 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круглый стол на 5 стульев в случайном порядке рассаживаются 3 мальчика и 2 девочки. Найдите вероятность того, что</a:t>
            </a:r>
          </a:p>
          <a:p>
            <a:pPr marL="0" indent="0">
              <a:buNone/>
            </a:pPr>
            <a:r>
              <a:rPr lang="ru-RU" dirty="0"/>
              <a:t>девочки будут сидеть рядом.</a:t>
            </a:r>
          </a:p>
          <a:p>
            <a:pPr marL="0" indent="0">
              <a:buNone/>
            </a:pPr>
            <a:r>
              <a:rPr lang="ru-RU" dirty="0"/>
              <a:t>Решение. Пусть первой за стол сядет девочка, тогда рядом с ней есть два места, на каждое из которых претендует 4 человека, из</a:t>
            </a:r>
          </a:p>
          <a:p>
            <a:pPr marL="0" indent="0">
              <a:buNone/>
            </a:pPr>
            <a:r>
              <a:rPr lang="ru-RU" dirty="0"/>
              <a:t>которых только одна девочка. Таким образом, вероятность, что девочки будут сидеть рядом равна </a:t>
            </a:r>
            <a:r>
              <a:rPr lang="ru-RU" dirty="0" smtClean="0"/>
              <a:t>2/4=1/2=0,5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0,5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92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332656"/>
            <a:ext cx="9036496" cy="5793507"/>
          </a:xfrm>
        </p:spPr>
        <p:txBody>
          <a:bodyPr>
            <a:noAutofit/>
          </a:bodyPr>
          <a:lstStyle/>
          <a:p>
            <a:r>
              <a:rPr lang="ru-RU" sz="3200" dirty="0" smtClean="0"/>
              <a:t>12. </a:t>
            </a:r>
            <a:r>
              <a:rPr lang="ru-RU" sz="3200" dirty="0" smtClean="0"/>
              <a:t>Вас 8, вы решили отпраздновать в кафе окончание техникума. Заспорили о том, как  сесть вокруг стола ( в алфавитном порядке, по возрасту,…)</a:t>
            </a:r>
          </a:p>
          <a:p>
            <a:r>
              <a:rPr lang="ru-RU" sz="3200" dirty="0" smtClean="0"/>
              <a:t>Официант сказал: «Сегодня сядьте,  как сядете, запишите,  в каком порядке сели и приходите обедать каждый день, только рассаживайтесь по-другому. Когда  придет  черед  сесть так, как вы сидите сегодня, я обещаю, что буду угощать вас бесплатно». Сколько дней вам  придется ждать бесплатного обеда?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814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7" name="Содержимое 6" descr="1224889551_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04800"/>
            <a:ext cx="8763000" cy="632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9D404-FFB6-4624-ADEE-8E2497EE1093}" type="slidenum">
              <a:rPr lang="ru-RU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24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2819400"/>
            <a:ext cx="8077200" cy="2514600"/>
          </a:xfrm>
          <a:prstGeom prst="rect">
            <a:avLst/>
          </a:prstGeom>
          <a:noFill/>
        </p:spPr>
        <p:txBody>
          <a:bodyPr spcFirstLastPara="1">
            <a:prstTxWarp prst="textArchUp">
              <a:avLst>
                <a:gd name="adj" fmla="val 10828682"/>
              </a:avLst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spc="300" dirty="0">
                <a:ln w="11430" cmpd="sng">
                  <a:solidFill>
                    <a:srgbClr val="D34817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D34817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D34817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D34817">
                      <a:satMod val="220000"/>
                      <a:alpha val="35000"/>
                    </a:srgbClr>
                  </a:glow>
                </a:effectLst>
                <a:latin typeface="Arial" charset="0"/>
              </a:rPr>
              <a:t>Урок окончен!</a:t>
            </a:r>
          </a:p>
        </p:txBody>
      </p:sp>
    </p:spTree>
    <p:extLst>
      <p:ext uri="{BB962C8B-B14F-4D97-AF65-F5344CB8AC3E}">
        <p14:creationId xmlns:p14="http://schemas.microsoft.com/office/powerpoint/2010/main" val="20092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2.В </a:t>
            </a:r>
            <a:r>
              <a:rPr lang="ru-RU" sz="3600" b="1" dirty="0" smtClean="0"/>
              <a:t>урне </a:t>
            </a:r>
            <a:r>
              <a:rPr lang="ru-RU" sz="3600" b="1" dirty="0" smtClean="0">
                <a:solidFill>
                  <a:srgbClr val="FF0000"/>
                </a:solidFill>
              </a:rPr>
              <a:t>9 красных</a:t>
            </a:r>
            <a:r>
              <a:rPr lang="ru-RU" sz="3600" b="1" dirty="0" smtClean="0"/>
              <a:t>, </a:t>
            </a:r>
            <a:r>
              <a:rPr lang="ru-RU" sz="3600" b="1" dirty="0" smtClean="0">
                <a:solidFill>
                  <a:srgbClr val="FFC000"/>
                </a:solidFill>
              </a:rPr>
              <a:t>6 жёлтых </a:t>
            </a:r>
            <a:r>
              <a:rPr lang="ru-RU" sz="3600" b="1" dirty="0" smtClean="0"/>
              <a:t>и </a:t>
            </a:r>
            <a:r>
              <a:rPr lang="ru-RU" sz="3600" b="1" dirty="0" smtClean="0">
                <a:solidFill>
                  <a:srgbClr val="00B050"/>
                </a:solidFill>
              </a:rPr>
              <a:t>5 зелёных </a:t>
            </a:r>
            <a:r>
              <a:rPr lang="ru-RU" sz="3600" b="1" dirty="0" smtClean="0"/>
              <a:t>шаров. Из урны наугад достают один шар. Какова вероятность того, что этот шар окажется </a:t>
            </a:r>
            <a:r>
              <a:rPr lang="ru-RU" sz="3600" b="1" dirty="0" smtClean="0">
                <a:solidFill>
                  <a:srgbClr val="FFC000"/>
                </a:solidFill>
              </a:rPr>
              <a:t>жёлтым</a:t>
            </a:r>
            <a:r>
              <a:rPr lang="ru-RU" sz="3600" b="1" dirty="0" smtClean="0"/>
              <a:t>?</a:t>
            </a:r>
          </a:p>
          <a:p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25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урне </a:t>
            </a:r>
            <a:r>
              <a:rPr lang="ru-RU" sz="2800" b="1" dirty="0" smtClean="0">
                <a:solidFill>
                  <a:srgbClr val="FF0000"/>
                </a:solidFill>
              </a:rPr>
              <a:t>9 красных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rgbClr val="FFC000"/>
                </a:solidFill>
              </a:rPr>
              <a:t>6 жёлтых </a:t>
            </a:r>
            <a:r>
              <a:rPr lang="ru-RU" sz="2800" b="1" dirty="0" smtClean="0"/>
              <a:t>и </a:t>
            </a:r>
            <a:r>
              <a:rPr lang="ru-RU" sz="2800" b="1" dirty="0" smtClean="0">
                <a:solidFill>
                  <a:srgbClr val="00B050"/>
                </a:solidFill>
              </a:rPr>
              <a:t>5 зелёных </a:t>
            </a:r>
            <a:r>
              <a:rPr lang="ru-RU" sz="2800" b="1" dirty="0" smtClean="0"/>
              <a:t>шаров. Из урны наугад достают один шар. Какова вероятность того, что этот шар окажется </a:t>
            </a:r>
            <a:r>
              <a:rPr lang="ru-RU" sz="2800" b="1" dirty="0" smtClean="0">
                <a:solidFill>
                  <a:srgbClr val="FFC000"/>
                </a:solidFill>
              </a:rPr>
              <a:t>жёлтым</a:t>
            </a:r>
            <a:r>
              <a:rPr lang="ru-RU" sz="2000" b="1" dirty="0" smtClean="0"/>
              <a:t>?</a:t>
            </a:r>
          </a:p>
          <a:p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r>
              <a:rPr lang="ru-RU" sz="2400" i="1" u="sng" dirty="0" smtClean="0"/>
              <a:t>Решение</a:t>
            </a:r>
            <a:r>
              <a:rPr lang="ru-RU" sz="2400" i="1" dirty="0" smtClean="0"/>
              <a:t>. Общее число исходов равно числу шаров: 9 + 6 + 5 = 20. Число исходов, благоприятствующих данному событию, равно 6. Искомая вероятность равна 6÷20 = 0,3.  </a:t>
            </a:r>
            <a:r>
              <a:rPr lang="ru-RU" sz="2400" i="1" u="sng" dirty="0" smtClean="0"/>
              <a:t>Ответ: 0,3.</a:t>
            </a:r>
            <a:endParaRPr lang="ru-RU" sz="24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254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4895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/>
              <a:t>3</a:t>
            </a:r>
            <a:r>
              <a:rPr lang="ru-RU" dirty="0" smtClean="0"/>
              <a:t>.Какова </a:t>
            </a:r>
            <a:r>
              <a:rPr lang="ru-RU" dirty="0" smtClean="0"/>
              <a:t>вероятность того, что при бросании игрального кубика выпадет: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а) одно очко; б) более 3 очков?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а</a:t>
            </a:r>
            <a:r>
              <a:rPr lang="ru-RU" sz="2400" dirty="0" smtClean="0"/>
              <a:t>) </a:t>
            </a:r>
            <a:r>
              <a:rPr lang="ru-RU" dirty="0" smtClean="0"/>
              <a:t>Р=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б) больше трех баллов,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т.е. 4, 5, 6. значит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Р =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3300F-D9D7-4C55-BC89-245D611EA54D}" type="slidenum">
              <a:rPr lang="ru-RU" smtClean="0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pic>
        <p:nvPicPr>
          <p:cNvPr id="7" name="Object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835" y="2132856"/>
            <a:ext cx="685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Object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269" y="4419455"/>
            <a:ext cx="121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Рисунок 8" descr="14111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286000"/>
            <a:ext cx="3762664" cy="3724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2436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183563" cy="53371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4.Андрей </a:t>
            </a:r>
            <a:r>
              <a:rPr lang="ru-RU" dirty="0" smtClean="0"/>
              <a:t>и Витя договорились, что если при бросании двух игральных кубиков в сумме выпадет число очков, кратное 5, то выигрывает Андрей, а если в сумме выпадет число очков, кратное 6, то выигрывает Витя.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Справедлива ли эта игра и если нет,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то у кого из мальчиков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больше шансов выиграть?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C6FDF-567B-4E8D-AF5B-C2A57A7BAAC4}" type="slidenum">
              <a:rPr lang="ru-RU" smtClean="0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pic>
        <p:nvPicPr>
          <p:cNvPr id="7" name="Рисунок 6" descr="medium18189738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038600"/>
            <a:ext cx="3169920" cy="2279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80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0" y="530225"/>
            <a:ext cx="9144000" cy="6327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Все равновозможные исходы этого испытания: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C60BBD-7873-41F5-A170-069D096A279F}" type="slidenum">
              <a:rPr lang="ru-RU" smtClean="0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7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" y="1295400"/>
          <a:ext cx="8077200" cy="44958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346200"/>
                <a:gridCol w="1346200"/>
                <a:gridCol w="1346200"/>
                <a:gridCol w="1346200"/>
                <a:gridCol w="1346200"/>
                <a:gridCol w="1346200"/>
              </a:tblGrid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1</a:t>
                      </a:r>
                      <a:endParaRPr lang="ru-RU" sz="2800" b="1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2</a:t>
                      </a:r>
                      <a:endParaRPr lang="ru-RU" sz="2800" b="1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3</a:t>
                      </a:r>
                      <a:endParaRPr lang="ru-RU" sz="2800" b="1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4</a:t>
                      </a:r>
                      <a:endParaRPr lang="ru-RU" sz="2800" b="1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5</a:t>
                      </a:r>
                      <a:endParaRPr lang="ru-RU" sz="2800" b="1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1; 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2; 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3; 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4; 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5; 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6; 6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2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225"/>
            <a:ext cx="8915400" cy="54895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Событие А означает, что при бросании кубика в сумме выпало 5 или 10, а событие В означает, что в сумме выпало 6 или 12.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Для А благоприятны 7 исходов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(1;4), (2;3), (3;2), (4,1), (4;6), (5;5), (6;4)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Для В благоприятны 6 исходов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(1;5), (2;4), (3;3), (4;2), (5;1), (6;6)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Отсюда: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 Р(А)=                      Р(В) =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9D16D6-F706-4774-AF98-F7E64251BFC1}" type="slidenum">
              <a:rPr lang="ru-RU" smtClean="0">
                <a:solidFill>
                  <a:srgbClr val="E9E5DC">
                    <a:shade val="50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E9E5DC">
                  <a:shade val="50000"/>
                </a:srgbClr>
              </a:solidFill>
            </a:endParaRPr>
          </a:p>
        </p:txBody>
      </p:sp>
      <p:pic>
        <p:nvPicPr>
          <p:cNvPr id="7" name="Object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343400"/>
            <a:ext cx="762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Object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3400"/>
            <a:ext cx="609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Object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67200"/>
            <a:ext cx="6604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94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5.В </a:t>
            </a:r>
            <a:r>
              <a:rPr lang="ru-RU" b="1" dirty="0" smtClean="0"/>
              <a:t>чемпионате по футболу участвуют 16 команд, которые жеребьевкой распределяются на 4 группы: A, B, C и D. Какова </a:t>
            </a:r>
            <a:r>
              <a:rPr lang="ru-RU" b="1" dirty="0" err="1" smtClean="0"/>
              <a:t>веротя­ность</a:t>
            </a:r>
            <a:r>
              <a:rPr lang="ru-RU" b="1" dirty="0" smtClean="0"/>
              <a:t> </a:t>
            </a:r>
            <a:r>
              <a:rPr lang="ru-RU" b="1" dirty="0" smtClean="0"/>
              <a:t>того, что команда России не попадает в группу A?</a:t>
            </a:r>
          </a:p>
          <a:p>
            <a:endParaRPr lang="ru-RU" sz="2800" b="1" dirty="0" smtClean="0"/>
          </a:p>
          <a:p>
            <a:pPr marL="0" indent="0">
              <a:buNone/>
            </a:pPr>
            <a:endParaRPr lang="ru-RU" sz="1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75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1259</Words>
  <Application>Microsoft Office PowerPoint</Application>
  <PresentationFormat>Экран (4:3)</PresentationFormat>
  <Paragraphs>119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24</vt:i4>
      </vt:variant>
    </vt:vector>
  </HeadingPairs>
  <TitlesOfParts>
    <vt:vector size="42" baseType="lpstr">
      <vt:lpstr>Тема Office</vt:lpstr>
      <vt:lpstr>Аспект</vt:lpstr>
      <vt:lpstr>1_Аспект</vt:lpstr>
      <vt:lpstr>2_Аспект</vt:lpstr>
      <vt:lpstr>3_Аспект</vt:lpstr>
      <vt:lpstr>4_Аспект</vt:lpstr>
      <vt:lpstr>5_Аспект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Техническая</vt:lpstr>
      <vt:lpstr>1_Тема Office</vt:lpstr>
      <vt:lpstr>2_Тема Office</vt:lpstr>
      <vt:lpstr>Классическая вероятность в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Классическая вероятность в ОГЭ</dc:title>
  <dc:creator>203</dc:creator>
  <cp:lastModifiedBy>203</cp:lastModifiedBy>
  <cp:revision>9</cp:revision>
  <dcterms:created xsi:type="dcterms:W3CDTF">2023-03-13T05:59:21Z</dcterms:created>
  <dcterms:modified xsi:type="dcterms:W3CDTF">2023-03-13T08:39:09Z</dcterms:modified>
</cp:coreProperties>
</file>