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96" r:id="rId4"/>
    <p:sldId id="288" r:id="rId5"/>
    <p:sldId id="297" r:id="rId6"/>
    <p:sldId id="289" r:id="rId7"/>
    <p:sldId id="290" r:id="rId8"/>
    <p:sldId id="291" r:id="rId9"/>
    <p:sldId id="292" r:id="rId10"/>
    <p:sldId id="295" r:id="rId11"/>
    <p:sldId id="293" r:id="rId12"/>
    <p:sldId id="29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30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CD0A5D-EDB0-442C-8D4B-6B302818A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4E193B3-F8A9-4420-B49C-2476E4A10F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6CB2F0C-6D22-4614-8745-C26104833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426EDAE-45EE-449B-87B0-B6E0A501E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B0E8C4-B140-460E-A9F0-2B7D3C320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1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320740-CA20-47F2-9527-4B2028FA8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431E22B-6802-4A25-803D-A4E1477B2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8F981E2-182B-4EE6-9976-2CBAA0C1F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6B110D6-26E6-48D8-BE83-9CFF2F998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8E7AC1-BF90-4953-A655-CD33C965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8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D0BA8C5-6A0D-42A8-AB2D-3943F7D956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5F7149F-D139-41B6-8B02-E04231E9D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AE65588-DF27-4655-A629-CE31BC6F1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B485FF-D0D2-4160-85EB-783806F35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78E777-E07C-4CF4-8D79-B9C454EC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72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592B25-3BF2-4546-A1F8-E0467DE5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09A3878-2066-4DC9-83C2-77352A08F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D5CEE0-11CB-4657-9DD4-A5E713BA5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040E810-F717-49CF-8E4B-D8A7C196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A32AA5B-021C-4D79-AB1C-66AE7C14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8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F3F348-994D-494F-9752-7769D641A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A6360EF-6AA3-4398-8762-EAE5B3DEB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D1F50FF-9F2E-42B3-B042-F3F94E40D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32230F1-E2BB-4BB7-BEB7-32C4D3DBA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25D6D71-4127-4F27-A426-A57F51940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5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FE1D5D-9254-47DA-B0B5-3CFB9C572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CB4207-B0FA-47DD-8A12-5BB7DD3B2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A5BE048-9B05-434B-931E-4172DFA09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EDE982A-051D-4E92-9073-373D93104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3F571F2-A615-4FFF-9CA5-4E1D5772E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8D4AF5-D621-408A-9BBD-F2F2DF51E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6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9A5CD2-CCD8-4A78-BD4B-46C2762BC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934299A-2761-487C-B830-A2C01BD93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19D7B6C-B175-49D4-AB66-DB767DE234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190BAA0-848C-47BD-9F46-A2F72CD682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D0A4AB3-5EA1-4122-A5DB-380B0F49E8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4B7B903-4431-4525-A0F6-3AE591343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6F910EB-C4EA-441E-A323-6E70085F8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07C9E2A-9B3D-4A01-8DFF-00500DEE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0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EE595A-EE19-430D-86EF-5ECD68B4F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DC2E19D-0485-4D67-9DB8-9B0769F37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065E94D-2DCF-43EE-9038-E5CE94114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63A7A7E-D172-4FE7-9AB1-4740590FC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71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4931E3C-EA46-4456-A270-EB01D0A1C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0A7F2B4-B101-47FE-90DD-1A70672A4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E852547C-F0D3-4430-9016-2357F9B11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261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7DC2F3-C40F-401C-82C2-56E4585F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C3C302-40FC-41FE-B179-C474F8A26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CD347C0-829B-427B-A260-F0D8024A4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53EFEE6-697A-4A1F-A700-57E397D6F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728ACC-B999-4B4C-9989-213CA9707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26FC74-336E-48F4-AA39-BCB8965AB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9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D0B285-6C20-47D8-9A42-65F65B00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A8951A2-EEBE-45FC-91C9-D6135DAA92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E023E9-EFAE-424C-98B8-77657A40EF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F34AEB3-9781-48A3-AD58-952F2E00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2EBE2CA-31BD-43A7-A9ED-93D56DFF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4DCCB10-E318-4068-87AA-C15B6EC54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50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C028CB-FCCE-4330-907C-B93E44266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1F23D7-600C-476E-BD5D-793273FCD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040D25C-F67B-40F4-BF82-8A1EACF289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2E60F-EFFE-4757-9EB9-6C32A35ABBE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AA2C3E2-E362-46F8-B513-28E86F24E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40F1DE7-ABA7-4278-A061-516A107C22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60680-86D8-4E20-AC88-11806EDFFE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8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3" Type="http://schemas.openxmlformats.org/officeDocument/2006/relationships/image" Target="../media/image1.jpeg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2DA0EE-016A-4848-A0F8-268E83D952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Решение практико-ориентированных задач (теплицы)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461B1AC-2AC7-4D35-A534-4065D1D480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25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578BBD-9E06-424A-8210-DE7B03824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2D76B2-F5C3-4DDE-AC93-C68D44B2C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i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3212320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6A7EEA3-FA66-4145-9995-F606F04AAD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75249" y="436099"/>
            <a:ext cx="10550769" cy="599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78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B08771A-D8AD-496A-94CE-149CF6965C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37957" y="98475"/>
            <a:ext cx="9959926" cy="67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173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8282" y="214291"/>
            <a:ext cx="85164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Black" pitchFamily="34" charset="0"/>
              </a:rPr>
              <a:t>Сергей Петрович решил построить на дачном участке</a:t>
            </a:r>
          </a:p>
          <a:p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теплицу</a:t>
            </a:r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длиной 4м</a:t>
            </a:r>
            <a:r>
              <a:rPr lang="ru-RU" dirty="0">
                <a:solidFill>
                  <a:srgbClr val="009900"/>
                </a:solidFill>
                <a:latin typeface="Arial Black" pitchFamily="34" charset="0"/>
              </a:rPr>
              <a:t>.</a:t>
            </a:r>
            <a:r>
              <a:rPr lang="ru-RU" dirty="0">
                <a:latin typeface="Arial Black" pitchFamily="34" charset="0"/>
              </a:rPr>
              <a:t> Для этого сделал прямоугольный фундамент. Для каркаса теплицы Сергей Петрович заказал металлические 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дуги в форме полуокружностей</a:t>
            </a:r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длиной 5м</a:t>
            </a:r>
          </a:p>
          <a:p>
            <a:r>
              <a:rPr lang="ru-RU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каждая и покрытие для обтяжки. Отдельно требуется купить пленку для передней и задней стенок  теплицы. В передней стенке планируется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вход</a:t>
            </a:r>
            <a:r>
              <a:rPr lang="ru-RU" dirty="0">
                <a:latin typeface="Arial Black" pitchFamily="34" charset="0"/>
              </a:rPr>
              <a:t>, показанный на рисунке</a:t>
            </a:r>
          </a:p>
          <a:p>
            <a:r>
              <a:rPr lang="ru-RU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прямоугольником ВСС1В1</a:t>
            </a:r>
            <a:r>
              <a:rPr lang="ru-RU" dirty="0">
                <a:solidFill>
                  <a:srgbClr val="009900"/>
                </a:solidFill>
                <a:latin typeface="Arial Black" pitchFamily="34" charset="0"/>
              </a:rPr>
              <a:t>, </a:t>
            </a:r>
            <a:r>
              <a:rPr lang="ru-RU" dirty="0">
                <a:latin typeface="Arial Black" pitchFamily="34" charset="0"/>
              </a:rPr>
              <a:t>где точки В,О,С делят отрезок А</a:t>
            </a:r>
            <a:r>
              <a:rPr lang="en-US" dirty="0">
                <a:latin typeface="Arial Black" pitchFamily="34" charset="0"/>
              </a:rPr>
              <a:t>D </a:t>
            </a:r>
            <a:endParaRPr lang="ru-RU" dirty="0">
              <a:latin typeface="Arial Black" pitchFamily="34" charset="0"/>
            </a:endParaRPr>
          </a:p>
          <a:p>
            <a:r>
              <a:rPr lang="ru-RU" dirty="0">
                <a:latin typeface="Arial Black" pitchFamily="34" charset="0"/>
              </a:rPr>
              <a:t>на четыре равные части. Внутри теплицы Сергей Петрович планирует сделать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три грядки по длине теплицы</a:t>
            </a:r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dirty="0">
                <a:latin typeface="Arial Black" pitchFamily="34" charset="0"/>
              </a:rPr>
              <a:t>– одну центральную широкую грядку и две узкие грядки по краям. Между грядками будут </a:t>
            </a:r>
            <a:r>
              <a:rPr lang="ru-RU" b="1" u="sng" dirty="0">
                <a:solidFill>
                  <a:srgbClr val="009900"/>
                </a:solidFill>
                <a:latin typeface="Arial Black" pitchFamily="34" charset="0"/>
              </a:rPr>
              <a:t>дорожки  шириной 40см</a:t>
            </a:r>
            <a:r>
              <a:rPr lang="ru-RU" dirty="0">
                <a:latin typeface="Arial Black" pitchFamily="34" charset="0"/>
              </a:rPr>
              <a:t>, для которых необходимо купить </a:t>
            </a:r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тротуарную плитку</a:t>
            </a:r>
            <a:r>
              <a:rPr lang="ru-RU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u="sng" dirty="0">
                <a:solidFill>
                  <a:srgbClr val="009900"/>
                </a:solidFill>
                <a:latin typeface="Arial Black" pitchFamily="34" charset="0"/>
              </a:rPr>
              <a:t>размером 20смХ20см</a:t>
            </a:r>
            <a:r>
              <a:rPr lang="ru-RU" u="sng" dirty="0">
                <a:latin typeface="Arial Black" pitchFamily="34" charset="0"/>
              </a:rPr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6196" t="14011" r="9053" b="45681"/>
          <a:stretch>
            <a:fillRect/>
          </a:stretch>
        </p:blipFill>
        <p:spPr bwMode="auto">
          <a:xfrm>
            <a:off x="5595934" y="3929066"/>
            <a:ext cx="464347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524000" y="0"/>
            <a:ext cx="899316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Какое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наименьшее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количество дуг нужно заказать,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чтобы расстояние между соседними дугами было не более 60см?</a:t>
            </a:r>
            <a:endParaRPr lang="ru-RU" sz="2000" dirty="0">
              <a:solidFill>
                <a:prstClr val="black"/>
              </a:solidFill>
              <a:latin typeface="Arial Black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 flipH="1">
            <a:off x="1952596" y="1168792"/>
            <a:ext cx="4664550" cy="6230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Левая фигурная скобка 6"/>
          <p:cNvSpPr/>
          <p:nvPr/>
        </p:nvSpPr>
        <p:spPr>
          <a:xfrm rot="16200000">
            <a:off x="3845703" y="-607246"/>
            <a:ext cx="928694" cy="45720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4024298" y="2035960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2171106" y="1964510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7596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6" name="Содержимое 3"/>
          <p:cNvSpPr txBox="1">
            <a:spLocks/>
          </p:cNvSpPr>
          <p:nvPr/>
        </p:nvSpPr>
        <p:spPr>
          <a:xfrm>
            <a:off x="8096232" y="628649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prstClr val="black"/>
                </a:solidFill>
              </a:rPr>
              <a:pPr/>
              <a:t>3</a:t>
            </a:fld>
            <a:endParaRPr lang="ru-RU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0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9" grpId="0"/>
      <p:bldP spid="16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524000" y="0"/>
            <a:ext cx="899316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Какое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наименьшее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количество дуг нужно заказать,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чтобы расстояние между соседними дугами было не более 60см?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>
            <a:stCxn id="5" idx="2"/>
            <a:endCxn id="6" idx="7"/>
          </p:cNvCxnSpPr>
          <p:nvPr/>
        </p:nvCxnSpPr>
        <p:spPr>
          <a:xfrm rot="10800000" flipH="1">
            <a:off x="1952596" y="1168792"/>
            <a:ext cx="4664550" cy="6230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15"/>
          <p:cNvSpPr>
            <a:spLocks noChangeArrowheads="1"/>
          </p:cNvSpPr>
          <p:nvPr/>
        </p:nvSpPr>
        <p:spPr bwMode="auto">
          <a:xfrm>
            <a:off x="1952597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6453191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3845703" y="-607246"/>
            <a:ext cx="928694" cy="45720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4024298" y="2035960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2171106" y="1964510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4м=400см, х-количество отрезков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400:х     60; 400:60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          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  х=7, тогда дуг-8       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Левая фигурная скобка 9"/>
          <p:cNvSpPr/>
          <p:nvPr/>
        </p:nvSpPr>
        <p:spPr>
          <a:xfrm rot="16200000" flipH="1">
            <a:off x="5984081" y="540524"/>
            <a:ext cx="428628" cy="776295"/>
          </a:xfrm>
          <a:prstGeom prst="leftBrace">
            <a:avLst>
              <a:gd name="adj1" fmla="val 8333"/>
              <a:gd name="adj2" fmla="val 461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513577"/>
              </p:ext>
            </p:extLst>
          </p:nvPr>
        </p:nvGraphicFramePr>
        <p:xfrm>
          <a:off x="3034486" y="2928934"/>
          <a:ext cx="3000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3" imgW="126720" imgH="152280" progId="Equation.3">
                  <p:embed/>
                </p:oleObj>
              </mc:Choice>
              <mc:Fallback>
                <p:oleObj name="Формула" r:id="rId3" imgW="126720" imgH="152280" progId="Equation.3">
                  <p:embed/>
                  <p:pic>
                    <p:nvPicPr>
                      <p:cNvPr id="5734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4486" y="2928934"/>
                        <a:ext cx="300038" cy="3603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122857"/>
              </p:ext>
            </p:extLst>
          </p:nvPr>
        </p:nvGraphicFramePr>
        <p:xfrm>
          <a:off x="4867269" y="2928933"/>
          <a:ext cx="3000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5" imgW="126720" imgH="152280" progId="Equation.3">
                  <p:embed/>
                </p:oleObj>
              </mc:Choice>
              <mc:Fallback>
                <p:oleObj name="Формула" r:id="rId5" imgW="126720" imgH="152280" progId="Equation.3">
                  <p:embed/>
                  <p:pic>
                    <p:nvPicPr>
                      <p:cNvPr id="573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269" y="2928933"/>
                        <a:ext cx="300038" cy="360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5810249" y="2714621"/>
          <a:ext cx="6000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7" imgW="253800" imgH="393480" progId="Equation.3">
                  <p:embed/>
                </p:oleObj>
              </mc:Choice>
              <mc:Fallback>
                <p:oleObj name="Формула" r:id="rId7" imgW="253800" imgH="393480" progId="Equation.3">
                  <p:embed/>
                  <p:pic>
                    <p:nvPicPr>
                      <p:cNvPr id="573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49" y="2714621"/>
                        <a:ext cx="600075" cy="930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6453190" y="2928935"/>
          <a:ext cx="300038" cy="361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9" imgW="126720" imgH="152280" progId="Equation.3">
                  <p:embed/>
                </p:oleObj>
              </mc:Choice>
              <mc:Fallback>
                <p:oleObj name="Формула" r:id="rId9" imgW="126720" imgH="152280" progId="Equation.3">
                  <p:embed/>
                  <p:pic>
                    <p:nvPicPr>
                      <p:cNvPr id="573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3190" y="2928935"/>
                        <a:ext cx="300038" cy="36194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одержимое 3"/>
          <p:cNvSpPr txBox="1">
            <a:spLocks/>
          </p:cNvSpPr>
          <p:nvPr/>
        </p:nvSpPr>
        <p:spPr>
          <a:xfrm>
            <a:off x="7596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38546" y="571480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одержимое 3"/>
          <p:cNvSpPr txBox="1">
            <a:spLocks/>
          </p:cNvSpPr>
          <p:nvPr/>
        </p:nvSpPr>
        <p:spPr>
          <a:xfrm>
            <a:off x="8096232" y="628649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3238481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3881423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9" name="Oval 15"/>
          <p:cNvSpPr>
            <a:spLocks noChangeArrowheads="1"/>
          </p:cNvSpPr>
          <p:nvPr/>
        </p:nvSpPr>
        <p:spPr bwMode="auto">
          <a:xfrm>
            <a:off x="5810249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0" name="Oval 15"/>
          <p:cNvSpPr>
            <a:spLocks noChangeArrowheads="1"/>
          </p:cNvSpPr>
          <p:nvPr/>
        </p:nvSpPr>
        <p:spPr bwMode="auto">
          <a:xfrm>
            <a:off x="4524365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1" name="Oval 15"/>
          <p:cNvSpPr>
            <a:spLocks noChangeArrowheads="1"/>
          </p:cNvSpPr>
          <p:nvPr/>
        </p:nvSpPr>
        <p:spPr bwMode="auto">
          <a:xfrm>
            <a:off x="5167307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2595539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/>
      <p:bldP spid="9" grpId="0"/>
      <p:bldP spid="10" grpId="0" animBg="1"/>
      <p:bldP spid="16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3"/>
          <p:cNvSpPr txBox="1">
            <a:spLocks/>
          </p:cNvSpPr>
          <p:nvPr/>
        </p:nvSpPr>
        <p:spPr>
          <a:xfrm>
            <a:off x="4024298" y="1785926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1809720" y="2285992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7596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09720" y="663909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Сколько упаковок плитки 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купить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для дорожек между грядками, если она продается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упаковках по 6 штук</a:t>
            </a:r>
            <a:r>
              <a:rPr lang="ru-RU" sz="2000" dirty="0">
                <a:solidFill>
                  <a:prstClr val="black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solidFill>
                <a:prstClr val="black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61451" y="2179638"/>
            <a:ext cx="1785950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061451" y="2366066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61451" y="2847714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одержимое 3"/>
          <p:cNvSpPr txBox="1">
            <a:spLocks/>
          </p:cNvSpPr>
          <p:nvPr/>
        </p:nvSpPr>
        <p:spPr>
          <a:xfrm>
            <a:off x="7927420" y="43547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18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  <p:bldP spid="17" grpId="0"/>
      <p:bldP spid="21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3"/>
          <p:cNvSpPr txBox="1">
            <a:spLocks/>
          </p:cNvSpPr>
          <p:nvPr/>
        </p:nvSpPr>
        <p:spPr>
          <a:xfrm>
            <a:off x="4024298" y="1785926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1809720" y="2285992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6" name="Содержимое 3"/>
          <p:cNvSpPr txBox="1">
            <a:spLocks/>
          </p:cNvSpPr>
          <p:nvPr/>
        </p:nvSpPr>
        <p:spPr>
          <a:xfrm>
            <a:off x="7596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09720" y="663909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Сколько упаковок плитки 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купить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для дорожек между грядками, если она продается </a:t>
            </a:r>
            <a:r>
              <a:rPr lang="ru-RU" sz="20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упаковках по 6 штук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48503" y="1610013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17207" y="1647402"/>
            <a:ext cx="70008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Грядок-3, дорожек-2,   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40∙400 =16000см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площадь дорожки,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20∙20 =400см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площадь плитки,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16000:400 = 40 шт. плиток, 40 : 6 =       , значит упаковок -7 для одной дорожки, 7∙2=14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61451" y="2179638"/>
            <a:ext cx="1785950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061451" y="2366066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61451" y="2847714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3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971896"/>
              </p:ext>
            </p:extLst>
          </p:nvPr>
        </p:nvGraphicFramePr>
        <p:xfrm>
          <a:off x="9213304" y="2732783"/>
          <a:ext cx="466055" cy="722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3" imgW="253800" imgH="393480" progId="Equation.3">
                  <p:embed/>
                </p:oleObj>
              </mc:Choice>
              <mc:Fallback>
                <p:oleObj name="Формула" r:id="rId3" imgW="253800" imgH="393480" progId="Equation.3">
                  <p:embed/>
                  <p:pic>
                    <p:nvPicPr>
                      <p:cNvPr id="573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3304" y="2732783"/>
                        <a:ext cx="466055" cy="72250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Содержимое 3"/>
          <p:cNvSpPr txBox="1">
            <a:spLocks/>
          </p:cNvSpPr>
          <p:nvPr/>
        </p:nvSpPr>
        <p:spPr>
          <a:xfrm>
            <a:off x="7927420" y="43547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  <p:bldP spid="17" grpId="0"/>
      <p:bldP spid="19" grpId="0"/>
      <p:bldP spid="20" grpId="0"/>
      <p:bldP spid="21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524000" y="1"/>
            <a:ext cx="88921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теплицы.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в метрах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точностью до десятых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16196" t="14011" r="9053" b="45681"/>
          <a:stretch>
            <a:fillRect/>
          </a:stretch>
        </p:blipFill>
        <p:spPr bwMode="auto">
          <a:xfrm>
            <a:off x="6799611" y="3250405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38282" y="642919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738282" y="1000108"/>
            <a:ext cx="8929718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Надо найти диаметр полуокружности -</a:t>
            </a:r>
            <a:r>
              <a:rPr lang="en-US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радиус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АО,  где </a:t>
            </a:r>
            <a:r>
              <a:rPr lang="ru-RU" sz="28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800" b="1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3,14, </a:t>
            </a:r>
            <a:r>
              <a:rPr lang="ru-RU" sz="2400" b="1" u="sng" dirty="0">
                <a:solidFill>
                  <a:srgbClr val="009900"/>
                </a:solidFill>
                <a:latin typeface="Arial Black" pitchFamily="34" charset="0"/>
              </a:rPr>
              <a:t>дуги теплицы - в форме полуокружностей</a:t>
            </a:r>
            <a:r>
              <a:rPr lang="ru-RU" sz="2400" u="sng" dirty="0">
                <a:solidFill>
                  <a:srgbClr val="009900"/>
                </a:solidFill>
                <a:latin typeface="Arial Black" pitchFamily="34" charset="0"/>
              </a:rPr>
              <a:t> </a:t>
            </a:r>
            <a:r>
              <a:rPr lang="ru-RU" sz="2400" b="1" u="sng" dirty="0">
                <a:solidFill>
                  <a:srgbClr val="009900"/>
                </a:solidFill>
                <a:latin typeface="Arial Black" pitchFamily="34" charset="0"/>
              </a:rPr>
              <a:t>длиной 5м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длина окружности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С=</a:t>
            </a:r>
            <a:r>
              <a:rPr lang="ru-RU" sz="28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=5∙2=10м,    </a:t>
            </a:r>
            <a:r>
              <a:rPr lang="en-US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10: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≈ 3,18 ≈ 3,2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524628" y="228599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3,2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970622" y="4970090"/>
            <a:ext cx="1928826" cy="7143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3"/>
          <a:srcRect l="16196" t="14011" r="9053" b="45681"/>
          <a:stretch>
            <a:fillRect/>
          </a:stretch>
        </p:blipFill>
        <p:spPr bwMode="auto">
          <a:xfrm>
            <a:off x="7024694" y="4429132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1738282" y="1000108"/>
            <a:ext cx="8929718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524628" y="228599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167570" y="6143644"/>
            <a:ext cx="1928826" cy="7143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842216" y="1753002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центральной грядки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, если она  </a:t>
            </a: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два раза больше ширины узкой грядки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u="sng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см </a:t>
            </a:r>
            <a:r>
              <a:rPr lang="ru-RU" sz="2400" b="1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точностью до десятков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1488249" y="4822041"/>
            <a:ext cx="2286016" cy="135732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881952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0800000" flipV="1">
            <a:off x="1809720" y="2953332"/>
            <a:ext cx="2466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4232" y="3857629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Ширина центральной грядки СВ =2у, КН=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МА=у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МН =3,2м </a:t>
            </a:r>
          </a:p>
        </p:txBody>
      </p:sp>
      <p:graphicFrame>
        <p:nvGraphicFramePr>
          <p:cNvPr id="7065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996601"/>
              </p:ext>
            </p:extLst>
          </p:nvPr>
        </p:nvGraphicFramePr>
        <p:xfrm>
          <a:off x="1824264" y="6568228"/>
          <a:ext cx="248228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4" imgW="164880" imgH="164880" progId="Equation.3">
                  <p:embed/>
                </p:oleObj>
              </mc:Choice>
              <mc:Fallback>
                <p:oleObj name="Формула" r:id="rId4" imgW="164880" imgH="164880" progId="Equation.3">
                  <p:embed/>
                  <p:pic>
                    <p:nvPicPr>
                      <p:cNvPr id="7065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4264" y="6568228"/>
                        <a:ext cx="248228" cy="249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59" name="Object 5"/>
          <p:cNvGraphicFramePr>
            <a:graphicFrameLocks noChangeAspect="1"/>
          </p:cNvGraphicFramePr>
          <p:nvPr/>
        </p:nvGraphicFramePr>
        <p:xfrm>
          <a:off x="2381224" y="4429133"/>
          <a:ext cx="330200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Формула" r:id="rId6" imgW="139680" imgH="164880" progId="Equation.3">
                  <p:embed/>
                </p:oleObj>
              </mc:Choice>
              <mc:Fallback>
                <p:oleObj name="Формула" r:id="rId6" imgW="139680" imgH="164880" progId="Equation.3">
                  <p:embed/>
                  <p:pic>
                    <p:nvPicPr>
                      <p:cNvPr id="7065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24" y="4429133"/>
                        <a:ext cx="330200" cy="250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322019"/>
              </p:ext>
            </p:extLst>
          </p:nvPr>
        </p:nvGraphicFramePr>
        <p:xfrm>
          <a:off x="3025756" y="6626267"/>
          <a:ext cx="19050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Формула" r:id="rId8" imgW="126720" imgH="164880" progId="Equation.3">
                  <p:embed/>
                </p:oleObj>
              </mc:Choice>
              <mc:Fallback>
                <p:oleObj name="Формула" r:id="rId8" imgW="126720" imgH="164880" progId="Equation.3">
                  <p:embed/>
                  <p:pic>
                    <p:nvPicPr>
                      <p:cNvPr id="7066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5756" y="6626267"/>
                        <a:ext cx="19050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2738414" y="4429132"/>
          <a:ext cx="2286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Формула" r:id="rId10" imgW="152280" imgH="177480" progId="Equation.3">
                  <p:embed/>
                </p:oleObj>
              </mc:Choice>
              <mc:Fallback>
                <p:oleObj name="Формула" r:id="rId10" imgW="152280" imgH="177480" progId="Equation.3">
                  <p:embed/>
                  <p:pic>
                    <p:nvPicPr>
                      <p:cNvPr id="706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14" y="4429132"/>
                        <a:ext cx="228600" cy="2682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69901"/>
              </p:ext>
            </p:extLst>
          </p:nvPr>
        </p:nvGraphicFramePr>
        <p:xfrm>
          <a:off x="3285066" y="6668726"/>
          <a:ext cx="2095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Формула" r:id="rId12" imgW="139680" imgH="164880" progId="Equation.3">
                  <p:embed/>
                </p:oleObj>
              </mc:Choice>
              <mc:Fallback>
                <p:oleObj name="Формула" r:id="rId12" imgW="139680" imgH="164880" progId="Equation.3">
                  <p:embed/>
                  <p:pic>
                    <p:nvPicPr>
                      <p:cNvPr id="7066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5066" y="6668726"/>
                        <a:ext cx="2095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224777"/>
              </p:ext>
            </p:extLst>
          </p:nvPr>
        </p:nvGraphicFramePr>
        <p:xfrm>
          <a:off x="2084152" y="6544107"/>
          <a:ext cx="2476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14" imgW="164880" imgH="164880" progId="Equation.3">
                  <p:embed/>
                </p:oleObj>
              </mc:Choice>
              <mc:Fallback>
                <p:oleObj name="Формула" r:id="rId14" imgW="164880" imgH="164880" progId="Equation.3">
                  <p:embed/>
                  <p:pic>
                    <p:nvPicPr>
                      <p:cNvPr id="7066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152" y="6544107"/>
                        <a:ext cx="2476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1167572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одержимое 3"/>
          <p:cNvSpPr txBox="1">
            <a:spLocks/>
          </p:cNvSpPr>
          <p:nvPr/>
        </p:nvSpPr>
        <p:spPr>
          <a:xfrm>
            <a:off x="3452794" y="4572008"/>
            <a:ext cx="357190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 =(3,2∙100 – 2∙40):2=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240:2=120см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30" name="Содержимое 3"/>
          <p:cNvSpPr txBox="1">
            <a:spLocks/>
          </p:cNvSpPr>
          <p:nvPr/>
        </p:nvSpPr>
        <p:spPr>
          <a:xfrm>
            <a:off x="3881422" y="564357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120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/>
      <p:bldP spid="14" grpId="0"/>
      <p:bldP spid="27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1524000" y="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высоту входа в теплицу.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99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 дайте в см.</a:t>
            </a:r>
            <a:endParaRPr lang="ru-RU" sz="2400" dirty="0">
              <a:solidFill>
                <a:srgbClr val="0099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 l="16196" t="14011" r="9053" b="45681"/>
          <a:stretch>
            <a:fillRect/>
          </a:stretch>
        </p:blipFill>
        <p:spPr bwMode="auto">
          <a:xfrm>
            <a:off x="1881158" y="1071546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952728" y="2857496"/>
            <a:ext cx="500066" cy="158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845571" y="2250273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595538" y="2000240"/>
            <a:ext cx="1214446" cy="500066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2881290" y="1785926"/>
          <a:ext cx="668277" cy="465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4" imgW="152280" imgH="164880" progId="Equation.3">
                  <p:embed/>
                </p:oleObj>
              </mc:Choice>
              <mc:Fallback>
                <p:oleObj name="Формула" r:id="rId4" imgW="152280" imgH="164880" progId="Equation.3">
                  <p:embed/>
                  <p:pic>
                    <p:nvPicPr>
                      <p:cNvPr id="7168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290" y="1785926"/>
                        <a:ext cx="668277" cy="46513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381620" y="928671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95868" y="1428736"/>
            <a:ext cx="55721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т.к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3,2,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R=1,6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 =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160см;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ОС=160:2 =80см</a:t>
            </a:r>
            <a:endParaRPr lang="ru-RU" sz="2800" dirty="0"/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теореме Пифагора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√160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= 80√ 3 ≈136 см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310314" y="2786058"/>
            <a:ext cx="14287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667768" y="2786058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одержимое 3"/>
          <p:cNvSpPr txBox="1">
            <a:spLocks/>
          </p:cNvSpPr>
          <p:nvPr/>
        </p:nvSpPr>
        <p:spPr>
          <a:xfrm>
            <a:off x="5024430" y="321468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136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1" grpId="0"/>
      <p:bldP spid="12" grpId="0"/>
      <p:bldP spid="13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455</Words>
  <Application>Microsoft Office PowerPoint</Application>
  <PresentationFormat>Произвольный</PresentationFormat>
  <Paragraphs>61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Формула</vt:lpstr>
      <vt:lpstr>Решение практико-ориентированных задач (теплицы)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практико-ориентированных задач (теплицы)</dc:title>
  <dc:creator>HOME</dc:creator>
  <cp:lastModifiedBy>203</cp:lastModifiedBy>
  <cp:revision>7</cp:revision>
  <dcterms:created xsi:type="dcterms:W3CDTF">2021-02-03T13:59:18Z</dcterms:created>
  <dcterms:modified xsi:type="dcterms:W3CDTF">2022-12-15T07:42:40Z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237582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