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63" r:id="rId3"/>
    <p:sldId id="256" r:id="rId4"/>
    <p:sldId id="258" r:id="rId5"/>
    <p:sldId id="264" r:id="rId6"/>
    <p:sldId id="259" r:id="rId7"/>
    <p:sldId id="265" r:id="rId8"/>
    <p:sldId id="260" r:id="rId9"/>
    <p:sldId id="262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02A6B-663C-4FA4-B8F6-0C65ABF076B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7181E3-2E84-415B-80DE-C6E974823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417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1 - жилой дом; 2 -цветник; 3 – теплица,4 – баня; 5 - бак с водой; 6 - огород для овощей; 7 - плодово-ягодные кустарники.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1 - жилой дом; 2 -цветник; 3 –теплица;4 – баня; 5 - бак с водой; 6 - огород для овощей;7 - плодово-ягодные кустарники;.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48BA8-FB96-4C3D-BE5F-B9217EF556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DADAA16-C32F-4D9C-954D-8A422644B3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F243BE-BE2D-4ED0-812D-23324F0D9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C71802-8688-4152-B8A7-B16C6D11B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6FD0E0-085F-466D-81AE-06DE8926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5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290ACD-97E4-482C-9199-81B1BB47C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94BBBE-29DB-4158-9BFA-DC5BF3500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505086-727F-41BD-A4F9-48CB3DE9B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4960DF-5195-4ABB-A9FC-94E3037C2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F305D8-3609-44ED-8231-C3233A28D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301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AB79C1D-EE50-4F28-B522-7988811C50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96AE4E-2D90-45B7-94C3-C779A3184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3A44B0-88C3-4CC6-8760-62DE729DE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DCCFC4-7F86-4DA6-8CB3-CE69F361E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317C4F-94C5-4DF0-A263-6C3F0586E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177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5AE98-E5C0-4B88-9353-C2300521B1D2}" type="datetime1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173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C0F8-542E-44B6-BC58-1187A1BBB662}" type="datetime1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755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DF90-E2ED-42CF-A857-5E0D340C23DC}" type="datetime1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936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4640-D0AD-4C29-875F-8FEE04D499FD}" type="datetime1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714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19CE-9812-4F87-A18D-5F42DEAFEF73}" type="datetime1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941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1D8-FC03-4066-BB5D-11AA4445073B}" type="datetime1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205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CB0D-83DD-44BD-B857-CC3B0C8A6058}" type="datetime1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025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6FDC-6E3C-442B-8BEE-4FF317BFDBA8}" type="datetime1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591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DFFA54-5D41-4E1C-BCB9-365549339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F47A91-CBBF-4609-B94F-C9FBDDA8E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9CCB15-7933-4B4A-982B-12E10256D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D5C64A-40E8-460D-BA5B-7B7C6A26D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0DFE2C-7C86-4F40-BC3C-2095C612A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261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12D4-C245-4E9D-A0B7-963720CCB216}" type="datetime1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634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8A1BB-03CB-406C-937D-094095BF6539}" type="datetime1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60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FD7D-51F9-4269-9215-2BAD982159A9}" type="datetime1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05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450A95-BF9B-4E5B-B83B-14B6465A0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672B53E-71A3-49EB-BC07-A11B23EC1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C853D2-62BB-4312-B3A2-BBADD9448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17946D-C97D-475C-B704-6E6F42752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8049B6-DC97-4117-A680-50479D90F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709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1F2AC1-0188-442C-A611-9FF84A77B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E90FB1-F750-4951-A5A5-055002279B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13666D-A394-46A6-A17D-21078A31FE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F09728-5BBE-4155-A633-DBCA03AA7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1CAE69-7EE2-4EF7-BC65-D78799C0E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B74554-5D42-45DC-80BE-4098A4F14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17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D883D-62A4-462B-AA78-19E87AD70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040A21-56AE-4796-A97C-BE0D66A62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1575715-0529-4C71-9623-A1E2561ED3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BC31049-49AE-4BCF-861E-17C72F8D1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6F61DB0-1D4E-4494-8FDB-F790B3FB49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807FF86-E984-4773-A9EB-D0CDDC7DA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B10FEA6-D1BC-47EC-8922-495194F8F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54A8B14-0EEB-48CB-A3EA-C088BD7C0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44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F93E1-3FAB-47BD-9021-EA7C81147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B042D6D-AD39-4C3A-9F76-A7DA8B4DC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18A9357-F6DF-4ED0-884D-BAA72A918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5187832-0BA6-4430-B1CA-92861A2A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67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7A8CA23-EAF2-47EF-9FEA-BB9068F45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75587F0-909F-42D6-A785-46F66207D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2762FC3-C0F7-4981-ACD1-C6BDC0A40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83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9742AE-8F6B-4D38-9056-D2013D8CD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AA1C5C-2B57-41F5-A7BB-F61EFD964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881788-1499-42A2-AE59-C476C95F0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C2F88E-49E7-4E09-AFC0-58294EDC0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F25742E-5ADC-496D-8471-CF7FB8A5B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D95200-552D-4837-AA93-E5B5D59D7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695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C8394A-0284-4E53-B579-710F8E23F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F46F226-A713-439E-830D-5BD2818E53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4CBE208-1093-42C1-8497-F954983A40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03FD20-C791-4DD3-B935-4E12D2D8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744B7F-EFA9-444B-8CC2-843E4FE93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625179-B793-4CF8-8FF2-1B47AC46B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246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415BD2-9C94-4160-B156-6BDA913F4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6C7E8D-44E5-4923-BB16-5442D2CFEA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57241F-9D10-46B3-9176-286639895D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7EDE7-A5EB-4174-AA02-37B1751960DA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711E10-2D05-40F2-AF4C-831418B14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5C37F0-BF51-459D-BCB9-999237D0FC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6A890-F205-4A5D-BBA1-A6FE05C7B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980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7B1DC-83AA-4AA7-9D06-2F9FC11CF9F9}" type="datetime1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Учитель математики Саламаха Н.С. МБОУ СОШ №85 г. Краснодар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80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4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5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3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о дачном участке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DCD25D9F-CD5A-45F5-87FE-D44DA88523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Решение практико-ориентированных задач</a:t>
            </a:r>
          </a:p>
        </p:txBody>
      </p:sp>
      <p:sp>
        <p:nvSpPr>
          <p:cNvPr id="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1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15B2D19-0366-4B13-8016-8FE863B8B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58AE42-367E-45BE-99CF-3B204BF87CB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87790" y="0"/>
            <a:ext cx="10794609" cy="672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407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4BA7A91-E900-43C5-B821-51D4FBA98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0BA9E6-1437-4EB2-8F13-58444354AF6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9601" y="136523"/>
            <a:ext cx="10972800" cy="640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29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92662EB7-196E-474C-9421-30FA8DFDD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5AF7FD-41CB-4CA5-89ED-273EA07F0DF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9601" y="239151"/>
            <a:ext cx="10813366" cy="635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523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282" y="274638"/>
            <a:ext cx="8472518" cy="3011486"/>
          </a:xfrm>
        </p:spPr>
        <p:txBody>
          <a:bodyPr>
            <a:noAutofit/>
          </a:bodyPr>
          <a:lstStyle/>
          <a:p>
            <a:br>
              <a:rPr lang="ru-RU" sz="1800" dirty="0"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38876" y="0"/>
            <a:ext cx="4429124" cy="38576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b="1" dirty="0"/>
              <a:t>На плане изображен дачный участок по адресу: СНТ Рассвет, ул. Морская, 7 (сторона каждой клетки на плане равна 2 м). </a:t>
            </a:r>
            <a:r>
              <a:rPr lang="ru-RU" sz="2600" b="1" u="sng" dirty="0">
                <a:solidFill>
                  <a:srgbClr val="009900"/>
                </a:solidFill>
              </a:rPr>
              <a:t>Участок имеет прямоугольную форму</a:t>
            </a:r>
            <a:r>
              <a:rPr lang="ru-RU" sz="2600" b="1" dirty="0"/>
              <a:t>. Въезд и выезд осуществляется через единственные ворота. </a:t>
            </a:r>
          </a:p>
          <a:p>
            <a:pPr marL="0" indent="0">
              <a:buNone/>
            </a:pPr>
            <a:r>
              <a:rPr lang="ru-RU" sz="2600" b="1" u="sng" dirty="0">
                <a:solidFill>
                  <a:srgbClr val="009900"/>
                </a:solidFill>
              </a:rPr>
              <a:t>Площадь, занятая жилым домом, равна 64 кв. м</a:t>
            </a:r>
            <a:r>
              <a:rPr lang="ru-RU" sz="2600" b="1" dirty="0"/>
              <a:t>. Помимо жилого дома, </a:t>
            </a:r>
            <a:r>
              <a:rPr lang="ru-RU" sz="2600" b="1" dirty="0">
                <a:solidFill>
                  <a:srgbClr val="009900"/>
                </a:solidFill>
              </a:rPr>
              <a:t>на участке есть баня</a:t>
            </a:r>
            <a:r>
              <a:rPr lang="ru-RU" sz="2600" b="1" dirty="0"/>
              <a:t>, к которой ведет дорожка, выложенная специальным садовым покрытием. </a:t>
            </a:r>
            <a:r>
              <a:rPr lang="ru-RU" sz="2600" b="1" u="sng" dirty="0">
                <a:solidFill>
                  <a:srgbClr val="009900"/>
                </a:solidFill>
              </a:rPr>
              <a:t>Между жилым домом и баней находится цветник с теплицей. Теплица отмечена на плане цифрой 3</a:t>
            </a:r>
            <a:r>
              <a:rPr lang="ru-RU" sz="2600" b="1" dirty="0"/>
              <a:t>. </a:t>
            </a:r>
            <a:endParaRPr lang="ru-RU" sz="2600" dirty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1" y="0"/>
            <a:ext cx="4723777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738282" y="3786191"/>
            <a:ext cx="87154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000" b="1" u="sng" dirty="0">
                <a:solidFill>
                  <a:srgbClr val="009900"/>
                </a:solidFill>
              </a:rPr>
              <a:t>Напротив жилого дома находится бак с водой </a:t>
            </a:r>
            <a:r>
              <a:rPr lang="ru-RU" sz="2000" b="1" dirty="0"/>
              <a:t>для полива растений, за ним плодово-ягодные кустарники. В глубине участка есть </a:t>
            </a:r>
            <a:r>
              <a:rPr lang="ru-RU" sz="2000" b="1" u="sng" dirty="0">
                <a:solidFill>
                  <a:srgbClr val="009900"/>
                </a:solidFill>
              </a:rPr>
              <a:t>огород</a:t>
            </a:r>
            <a:r>
              <a:rPr lang="ru-RU" sz="2000" b="1" dirty="0"/>
              <a:t> для выращивания овощей, </a:t>
            </a:r>
            <a:r>
              <a:rPr lang="ru-RU" sz="2000" b="1" u="sng" dirty="0">
                <a:solidFill>
                  <a:srgbClr val="009900"/>
                </a:solidFill>
              </a:rPr>
              <a:t>отмеченный цифрой 6</a:t>
            </a:r>
            <a:r>
              <a:rPr lang="ru-RU" sz="2000" b="1" dirty="0"/>
              <a:t>. </a:t>
            </a:r>
          </a:p>
          <a:p>
            <a:r>
              <a:rPr lang="ru-RU" sz="2000" b="1" dirty="0"/>
              <a:t>Все </a:t>
            </a:r>
            <a:r>
              <a:rPr lang="ru-RU" sz="2000" b="1" u="sng" dirty="0">
                <a:solidFill>
                  <a:srgbClr val="009900"/>
                </a:solidFill>
              </a:rPr>
              <a:t>дорожки </a:t>
            </a:r>
            <a:r>
              <a:rPr lang="ru-RU" sz="2000" b="1" dirty="0"/>
              <a:t>внутри </a:t>
            </a:r>
            <a:r>
              <a:rPr lang="ru-RU" sz="2000" b="1" u="sng" dirty="0">
                <a:solidFill>
                  <a:srgbClr val="009900"/>
                </a:solidFill>
              </a:rPr>
              <a:t>участка</a:t>
            </a:r>
            <a:r>
              <a:rPr lang="ru-RU" sz="2000" b="1" dirty="0"/>
              <a:t> имеют </a:t>
            </a:r>
            <a:r>
              <a:rPr lang="ru-RU" sz="2000" b="1" u="sng" dirty="0">
                <a:solidFill>
                  <a:srgbClr val="009900"/>
                </a:solidFill>
              </a:rPr>
              <a:t>ширину 1 м </a:t>
            </a:r>
            <a:r>
              <a:rPr lang="ru-RU" sz="2000" b="1" dirty="0"/>
              <a:t>и застелены садовым покрытием, состоящим </a:t>
            </a:r>
            <a:r>
              <a:rPr lang="ru-RU" sz="2000" b="1" dirty="0">
                <a:solidFill>
                  <a:srgbClr val="009900"/>
                </a:solidFill>
              </a:rPr>
              <a:t>из плит размером 1м </a:t>
            </a:r>
            <a:r>
              <a:rPr lang="ru-RU" sz="2000" b="1" dirty="0" err="1">
                <a:solidFill>
                  <a:srgbClr val="009900"/>
                </a:solidFill>
              </a:rPr>
              <a:t>х</a:t>
            </a:r>
            <a:r>
              <a:rPr lang="ru-RU" sz="2000" b="1" dirty="0">
                <a:solidFill>
                  <a:srgbClr val="009900"/>
                </a:solidFill>
              </a:rPr>
              <a:t> </a:t>
            </a:r>
            <a:r>
              <a:rPr lang="ru-RU" sz="2000" b="1" dirty="0" err="1">
                <a:solidFill>
                  <a:srgbClr val="009900"/>
                </a:solidFill>
              </a:rPr>
              <a:t>1м</a:t>
            </a:r>
            <a:r>
              <a:rPr lang="ru-RU" sz="2000" b="1" dirty="0"/>
              <a:t>. </a:t>
            </a:r>
            <a:r>
              <a:rPr lang="ru-RU" sz="2000" b="1" dirty="0">
                <a:solidFill>
                  <a:srgbClr val="009900"/>
                </a:solidFill>
              </a:rPr>
              <a:t>Площадка вокруг дома выложена плитами такого же размера</a:t>
            </a:r>
            <a:r>
              <a:rPr lang="ru-RU" sz="2000" b="1" dirty="0"/>
              <a:t>, но другой фактуры и цвета.</a:t>
            </a:r>
          </a:p>
          <a:p>
            <a:r>
              <a:rPr lang="ru-RU" sz="2000" b="1" dirty="0"/>
              <a:t> К дачному участку проведено электричество. Имеется магистральное газоснабжение.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2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01343" y="385537"/>
            <a:ext cx="8501122" cy="1785950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Для объектов, указанных в таблице, определите,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какими цифрами они обозначены на плане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Заполните таблицу,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бланк ответов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перенесите последовательность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четырех цифр без пробелов, запятых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других дополнительных символов.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78387" y="4929198"/>
            <a:ext cx="2143140" cy="4286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Ответ :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1254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989723"/>
              </p:ext>
            </p:extLst>
          </p:nvPr>
        </p:nvGraphicFramePr>
        <p:xfrm>
          <a:off x="1432760" y="2689111"/>
          <a:ext cx="8501125" cy="1280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14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7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7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Объекты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Жилой дом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Цветник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Бак с водой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Баня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Цифры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Содержимое 3"/>
          <p:cNvSpPr txBox="1">
            <a:spLocks/>
          </p:cNvSpPr>
          <p:nvPr/>
        </p:nvSpPr>
        <p:spPr>
          <a:xfrm>
            <a:off x="2771334" y="4000504"/>
            <a:ext cx="7468069" cy="128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1738282" y="5143512"/>
            <a:ext cx="8929718" cy="1714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8096264" y="6143644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bg1">
                    <a:lumMod val="65000"/>
                  </a:schemeClr>
                </a:solidFill>
              </a:rPr>
              <a:pPr/>
              <a:t>3</a:t>
            </a:fld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49AD4F4-A3D4-4822-9F90-6635454C9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Плиты для садовых дорожек продаются </a:t>
            </a:r>
            <a:r>
              <a:rPr lang="ru-RU" sz="2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упаковке по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штук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Сколько упаковок плит понадобилось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чтобы выложить </a:t>
            </a:r>
            <a:r>
              <a:rPr lang="ru-RU" sz="2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все дорожки и площадку вокруг дома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7" name="Содержимое 3">
            <a:extLst>
              <a:ext uri="{FF2B5EF4-FFF2-40B4-BE49-F238E27FC236}">
                <a16:creationId xmlns:a16="http://schemas.microsoft.com/office/drawing/2014/main" id="{D231D923-9E44-4076-97A7-BEB1A7DB136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  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дорожка от дома до бани имеет 22 плитки , дорожка от дома кустарников – 8 плиток,  площадка вокруг дома –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14 ∙ 11 – 8∙ 8 = 154-64 = 90 . Итого: 30 + 90 =120 плиток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120:6 = 20 упаковок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Ответ :</a:t>
            </a:r>
            <a:r>
              <a:rPr lang="ru-RU" sz="3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808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81026" y="711865"/>
            <a:ext cx="8572560" cy="39356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Найдите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площадь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бани. Ответ дайте в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квадратных метрах.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b="1" dirty="0">
                <a:solidFill>
                  <a:srgbClr val="0070C0"/>
                </a:solidFill>
              </a:rPr>
              <a:t>∙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–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квадрата</a:t>
            </a:r>
          </a:p>
          <a:p>
            <a:pPr>
              <a:buNone/>
            </a:pP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кл=2м, значит </a:t>
            </a:r>
            <a:r>
              <a:rPr lang="ru-RU" sz="24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а=</a:t>
            </a: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6м</a:t>
            </a:r>
          </a:p>
          <a:p>
            <a:pPr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baseline="-25000" dirty="0" err="1">
                <a:latin typeface="Times New Roman" pitchFamily="18" charset="0"/>
                <a:cs typeface="Times New Roman" pitchFamily="18" charset="0"/>
              </a:rPr>
              <a:t>бани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ru-RU" b="1" dirty="0"/>
              <a:t> </a:t>
            </a:r>
            <a:r>
              <a:rPr lang="ru-RU" b="1" dirty="0" err="1"/>
              <a:t>х</a:t>
            </a:r>
            <a:r>
              <a:rPr lang="ru-RU" b="1" dirty="0"/>
              <a:t> 6 =36 м</a:t>
            </a:r>
            <a:r>
              <a:rPr lang="ru-RU" b="1" baseline="30000" dirty="0"/>
              <a:t>2</a:t>
            </a:r>
            <a:endParaRPr lang="ru-RU" baseline="30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09720" y="2786058"/>
            <a:ext cx="8643998" cy="33575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marL="0" indent="0" algn="just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r="75804" b="72341"/>
          <a:stretch>
            <a:fillRect/>
          </a:stretch>
        </p:blipFill>
        <p:spPr bwMode="auto">
          <a:xfrm>
            <a:off x="8096264" y="2221843"/>
            <a:ext cx="1857388" cy="150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7024694" y="1643050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7301132" y="5929330"/>
            <a:ext cx="208101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prstClr val="white">
                    <a:lumMod val="65000"/>
                  </a:prstClr>
                </a:solidFill>
                <a:latin typeface="Calibri"/>
              </a:rPr>
              <a:pPr/>
              <a:t>5</a:t>
            </a:fld>
            <a:endParaRPr lang="ru-RU" sz="1600" b="1" dirty="0">
              <a:solidFill>
                <a:prstClr val="white">
                  <a:lumMod val="6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4C7E4179-4131-408B-BB98-E42009D12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32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суммарную площадь плитки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прямоугольной площадке вокруг дома. </a:t>
            </a:r>
            <a:r>
              <a:rPr lang="ru-RU" sz="32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дайте </a:t>
            </a:r>
            <a:r>
              <a:rPr lang="ru-RU" sz="32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квадратных метрах.</a:t>
            </a:r>
            <a:br>
              <a:rPr lang="ru-RU" sz="32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58938EC6-F247-4433-A1B3-9669B1A82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b="1" dirty="0">
                <a:solidFill>
                  <a:srgbClr val="0070C0"/>
                </a:solidFill>
              </a:rPr>
              <a:t>∙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–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прямоугольника</a:t>
            </a:r>
          </a:p>
          <a:p>
            <a:pPr>
              <a:buNone/>
            </a:pPr>
            <a:r>
              <a:rPr lang="ru-RU" sz="3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3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=2м ;1 </a:t>
            </a:r>
            <a:r>
              <a:rPr lang="ru-RU" sz="32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3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=2плиткам по 1м, значит а= 14м, </a:t>
            </a:r>
            <a:r>
              <a:rPr lang="en-US" sz="3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= 11м, </a:t>
            </a:r>
          </a:p>
          <a:p>
            <a:pPr>
              <a:buNone/>
            </a:pPr>
            <a:r>
              <a:rPr lang="ru-RU" sz="3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дом –квадрат, сторона = 4∙2м=8м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площадки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= 14 х 11 - 8 х 8 = 90 м</a:t>
            </a:r>
            <a:r>
              <a:rPr lang="ru-RU" b="1" baseline="30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0" indent="0">
              <a:buNone/>
            </a:pPr>
            <a:endParaRPr lang="ru-RU" baseline="30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                                                    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D1DF944-AB64-4E47-9253-65D8A0C67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9B82B70-686A-4947-A49A-259F61041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t="57446" r="62193" b="10639"/>
          <a:stretch>
            <a:fillRect/>
          </a:stretch>
        </p:blipFill>
        <p:spPr bwMode="auto">
          <a:xfrm>
            <a:off x="862819" y="4017927"/>
            <a:ext cx="273840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13142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38282" y="1"/>
            <a:ext cx="8501122" cy="18573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Хозяин участка планирует установить в жилом доме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систему отопления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Он рассматривает два варианта: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электрическое и газовое отопление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Цены на оборудование  и стоимость его установки, данные о расходе газа, электроэнергии и их стоимости даны в таблице.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09720" y="5143512"/>
            <a:ext cx="8329642" cy="14287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Обдумав оба варианта, хозяин решил установить газовое оборудование. </a:t>
            </a:r>
            <a:r>
              <a:rPr lang="ru-RU" sz="22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Через сколько часов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непрерывной работы отопления экономия от использования газа вместо электричества </a:t>
            </a:r>
            <a:r>
              <a:rPr lang="ru-RU" sz="22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компенсирует разницу в стоимости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установки газового и электрического оборудования?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952597" y="1785926"/>
          <a:ext cx="8501125" cy="3261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00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7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Нагрева</a:t>
                      </a:r>
                    </a:p>
                    <a:p>
                      <a:pPr algn="ctr"/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(котел)</a:t>
                      </a: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Прочее </a:t>
                      </a:r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оборудова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монтаж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расход газа/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потребл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мощность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Стоимость газа/ </a:t>
                      </a:r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энергии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Газовое отопление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22 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16412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1,3 куб. м/ч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4,4 руб./</a:t>
                      </a:r>
                    </a:p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куб. 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Электр.</a:t>
                      </a:r>
                    </a:p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18 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12000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4,7 кВт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4,2 руб./</a:t>
                      </a:r>
                    </a:p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(кВт ∙ ч)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34400" y="6286521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7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38282" y="3571876"/>
            <a:ext cx="8929718" cy="35004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стоимость оборудования и монтажа: </a:t>
            </a:r>
          </a:p>
          <a:p>
            <a:pPr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22000 +16412= 38412 руб. - газ ; 18000 + 12000 = 30000 руб.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электр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отоп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Разница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между стоимостью установки: 38412 – 30000 = </a:t>
            </a:r>
            <a:r>
              <a:rPr lang="ru-RU" sz="2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8412 руб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Расход 1 часа обогрева </a:t>
            </a:r>
            <a:r>
              <a:rPr lang="ru-RU" sz="2200" dirty="0"/>
              <a:t>: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1,3 куб. м/ч ∙ 4,4 руб./ куб. м =5,72 руб./ч –газ</a:t>
            </a:r>
          </a:p>
          <a:p>
            <a:pPr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4,7 руб./ куб. м ∙ 4,2 руб./(кВт ∙ ч) = 19,74 руб./ч  - электриче</a:t>
            </a:r>
            <a:r>
              <a:rPr lang="ru-RU" sz="2200" dirty="0"/>
              <a:t>с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тво</a:t>
            </a:r>
          </a:p>
          <a:p>
            <a:pPr>
              <a:buNone/>
            </a:pPr>
            <a:r>
              <a:rPr lang="ru-RU" sz="22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Разница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между стоимостью потребления </a:t>
            </a:r>
            <a:r>
              <a:rPr lang="ru-RU" sz="22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за 1 час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: 19,74 - 5,72 = </a:t>
            </a:r>
            <a:r>
              <a:rPr lang="ru-RU" sz="2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14,02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руб./ч </a:t>
            </a:r>
          </a:p>
          <a:p>
            <a:pPr>
              <a:buNone/>
            </a:pP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Через сколько часов экономия от использования газа компенсирует затраты: </a:t>
            </a:r>
          </a:p>
          <a:p>
            <a:pPr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8412 руб. : 14,02 руб./ч  = 600ч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09721" y="285728"/>
          <a:ext cx="8501125" cy="3261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00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7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Нагрева</a:t>
                      </a:r>
                    </a:p>
                    <a:p>
                      <a:pPr algn="ctr"/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(котел)</a:t>
                      </a: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Прочее </a:t>
                      </a:r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оборудова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монтаж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расход газа/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потребл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мощность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Стоимость газа/ </a:t>
                      </a:r>
                      <a:r>
                        <a:rPr lang="ru-RU" sz="24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энергии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Газовое отопление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22тыс.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16412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1,3 куб. м/ч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4,4 руб./</a:t>
                      </a:r>
                    </a:p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куб. 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Электр.</a:t>
                      </a:r>
                    </a:p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18 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12000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4,7 кВт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4,2 руб./</a:t>
                      </a:r>
                    </a:p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(кВт ∙ ч)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Содержимое 3"/>
          <p:cNvSpPr txBox="1">
            <a:spLocks/>
          </p:cNvSpPr>
          <p:nvPr/>
        </p:nvSpPr>
        <p:spPr>
          <a:xfrm>
            <a:off x="7810512" y="6215082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600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8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ACCBC14-5966-4EC6-8A33-DB0B117D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0FC820C5-E3F1-4BBB-B757-F9C9CFD84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i="1" dirty="0">
                <a:solidFill>
                  <a:srgbClr val="C00000"/>
                </a:solidFill>
              </a:rPr>
              <a:t>Попробуйте решить самостоятельно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69DFBBD-D744-4860-8669-ECFE6067B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095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853</Words>
  <Application>Microsoft Office PowerPoint</Application>
  <PresentationFormat>Широкоэкранный</PresentationFormat>
  <Paragraphs>127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Times New Roman</vt:lpstr>
      <vt:lpstr>Тема Office</vt:lpstr>
      <vt:lpstr>1_Тема Office</vt:lpstr>
      <vt:lpstr>Задачи о дачном участке</vt:lpstr>
      <vt:lpstr> </vt:lpstr>
      <vt:lpstr>Презентация PowerPoint</vt:lpstr>
      <vt:lpstr>2. Плиты для садовых дорожек продаются в упаковке по 6 штук. Сколько упаковок плит понадобилось, чтобы выложить все дорожки и площадку вокруг дома? </vt:lpstr>
      <vt:lpstr>Презентация PowerPoint</vt:lpstr>
      <vt:lpstr>4.Найдите суммарную площадь плитки на прямоугольной площадке вокруг дома. Ответ дайте в квадратных метрах.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о дачном участке</dc:title>
  <dc:creator>HOME</dc:creator>
  <cp:lastModifiedBy>HOME</cp:lastModifiedBy>
  <cp:revision>3</cp:revision>
  <dcterms:created xsi:type="dcterms:W3CDTF">2021-02-08T18:16:29Z</dcterms:created>
  <dcterms:modified xsi:type="dcterms:W3CDTF">2021-02-09T12:58:24Z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328886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