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19" r:id="rId3"/>
    <p:sldId id="320" r:id="rId4"/>
    <p:sldId id="322" r:id="rId5"/>
    <p:sldId id="323" r:id="rId6"/>
    <p:sldId id="324" r:id="rId7"/>
    <p:sldId id="327" r:id="rId8"/>
    <p:sldId id="329" r:id="rId9"/>
    <p:sldId id="332" r:id="rId10"/>
    <p:sldId id="333" r:id="rId11"/>
    <p:sldId id="334" r:id="rId12"/>
    <p:sldId id="340" r:id="rId13"/>
    <p:sldId id="336" r:id="rId14"/>
    <p:sldId id="341" r:id="rId15"/>
    <p:sldId id="343" r:id="rId16"/>
    <p:sldId id="342" r:id="rId17"/>
    <p:sldId id="345" r:id="rId18"/>
    <p:sldId id="346" r:id="rId19"/>
    <p:sldId id="347" r:id="rId20"/>
    <p:sldId id="349" r:id="rId21"/>
    <p:sldId id="350" r:id="rId22"/>
    <p:sldId id="352" r:id="rId23"/>
    <p:sldId id="355" r:id="rId24"/>
    <p:sldId id="358" r:id="rId25"/>
    <p:sldId id="31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847112860892356E-2"/>
          <c:y val="2.8252405949256341E-2"/>
          <c:w val="0.57664049049860899"/>
          <c:h val="0.8863369001951673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</c:v>
                </c:pt>
              </c:strCache>
            </c:strRef>
          </c:tx>
          <c:marker>
            <c:symbol val="none"/>
          </c:marker>
          <c:xVal>
            <c:numRef>
              <c:f>Лист1!$A$2:$A$8</c:f>
              <c:numCache>
                <c:formatCode>General</c:formatCode>
                <c:ptCount val="7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</c:numCache>
            </c:numRef>
          </c:xVal>
          <c:yVal>
            <c:numRef>
              <c:f>Лист1!$B$2:$B$8</c:f>
              <c:numCache>
                <c:formatCode>General</c:formatCode>
                <c:ptCount val="7"/>
                <c:pt idx="0">
                  <c:v>9</c:v>
                </c:pt>
                <c:pt idx="1">
                  <c:v>4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4</c:v>
                </c:pt>
                <c:pt idx="6">
                  <c:v>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599168"/>
        <c:axId val="22600704"/>
      </c:scatterChart>
      <c:valAx>
        <c:axId val="2259916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2600704"/>
        <c:crosses val="autoZero"/>
        <c:crossBetween val="midCat"/>
      </c:valAx>
      <c:valAx>
        <c:axId val="226007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25991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847112860892356E-2"/>
          <c:y val="2.8252405949256338E-2"/>
          <c:w val="0.57664049049860944"/>
          <c:h val="0.8863369001951659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</c:v>
                </c:pt>
              </c:strCache>
            </c:strRef>
          </c:tx>
          <c:marker>
            <c:symbol val="none"/>
          </c:marker>
          <c:xVal>
            <c:numRef>
              <c:f>Лист1!$A$2:$A$8</c:f>
              <c:numCache>
                <c:formatCode>General</c:formatCode>
                <c:ptCount val="7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</c:numCache>
            </c:numRef>
          </c:xVal>
          <c:yVal>
            <c:numRef>
              <c:f>Лист1!$B$2:$B$8</c:f>
              <c:numCache>
                <c:formatCode>General</c:formatCode>
                <c:ptCount val="7"/>
                <c:pt idx="0">
                  <c:v>9</c:v>
                </c:pt>
                <c:pt idx="1">
                  <c:v>4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4</c:v>
                </c:pt>
                <c:pt idx="6">
                  <c:v>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111168"/>
        <c:axId val="23112704"/>
      </c:scatterChart>
      <c:valAx>
        <c:axId val="2311116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3112704"/>
        <c:crosses val="autoZero"/>
        <c:crossBetween val="midCat"/>
      </c:valAx>
      <c:valAx>
        <c:axId val="231127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31111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918568684417447E-2"/>
          <c:y val="2.7337855427041639E-2"/>
          <c:w val="0.57664049049860988"/>
          <c:h val="0.8863369001951657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</c:v>
                </c:pt>
              </c:strCache>
            </c:strRef>
          </c:tx>
          <c:marker>
            <c:symbol val="none"/>
          </c:marker>
          <c:xVal>
            <c:numRef>
              <c:f>Лист1!$A$2:$A$8</c:f>
              <c:numCache>
                <c:formatCode>General</c:formatCode>
                <c:ptCount val="7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</c:numCache>
            </c:numRef>
          </c:xVal>
          <c:yVal>
            <c:numRef>
              <c:f>Лист1!$B$2:$B$8</c:f>
              <c:numCache>
                <c:formatCode>General</c:formatCode>
                <c:ptCount val="7"/>
                <c:pt idx="0">
                  <c:v>9</c:v>
                </c:pt>
                <c:pt idx="1">
                  <c:v>4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4</c:v>
                </c:pt>
                <c:pt idx="6">
                  <c:v>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201472"/>
        <c:axId val="28841088"/>
      </c:scatterChart>
      <c:valAx>
        <c:axId val="2620147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8841088"/>
        <c:crosses val="autoZero"/>
        <c:crossBetween val="midCat"/>
      </c:valAx>
      <c:valAx>
        <c:axId val="2884108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62014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657878330792039E-2"/>
          <c:y val="3.2306080070026014E-2"/>
          <c:w val="0.88032638228339222"/>
          <c:h val="0.8671597711548210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</c:v>
                </c:pt>
              </c:strCache>
            </c:strRef>
          </c:tx>
          <c:marker>
            <c:symbol val="none"/>
          </c:marker>
          <c:xVal>
            <c:numRef>
              <c:f>Лист1!$A$2:$A$8</c:f>
              <c:numCache>
                <c:formatCode>General</c:formatCode>
                <c:ptCount val="7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</c:numCache>
            </c:numRef>
          </c:xVal>
          <c:yVal>
            <c:numRef>
              <c:f>Лист1!$B$2:$B$8</c:f>
              <c:numCache>
                <c:formatCode>General</c:formatCode>
                <c:ptCount val="7"/>
                <c:pt idx="0">
                  <c:v>-9</c:v>
                </c:pt>
                <c:pt idx="1">
                  <c:v>-4</c:v>
                </c:pt>
                <c:pt idx="2">
                  <c:v>-1</c:v>
                </c:pt>
                <c:pt idx="3">
                  <c:v>0</c:v>
                </c:pt>
                <c:pt idx="4">
                  <c:v>-1</c:v>
                </c:pt>
                <c:pt idx="5">
                  <c:v>-4</c:v>
                </c:pt>
                <c:pt idx="6">
                  <c:v>-9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868992"/>
        <c:axId val="28870528"/>
      </c:scatterChart>
      <c:valAx>
        <c:axId val="2886899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8870528"/>
        <c:crosses val="autoZero"/>
        <c:crossBetween val="midCat"/>
      </c:valAx>
      <c:valAx>
        <c:axId val="2887052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88689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847112860892356E-2"/>
          <c:y val="2.8252405949256338E-2"/>
          <c:w val="0.57664049049860988"/>
          <c:h val="0.8863369001951657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</c:v>
                </c:pt>
              </c:strCache>
            </c:strRef>
          </c:tx>
          <c:marker>
            <c:symbol val="none"/>
          </c:marker>
          <c:xVal>
            <c:numRef>
              <c:f>Лист1!$A$2:$A$8</c:f>
              <c:numCache>
                <c:formatCode>General</c:formatCode>
                <c:ptCount val="7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</c:numCache>
            </c:numRef>
          </c:xVal>
          <c:yVal>
            <c:numRef>
              <c:f>Лист1!$B$2:$B$8</c:f>
              <c:numCache>
                <c:formatCode>General</c:formatCode>
                <c:ptCount val="7"/>
                <c:pt idx="0">
                  <c:v>9</c:v>
                </c:pt>
                <c:pt idx="1">
                  <c:v>4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4</c:v>
                </c:pt>
                <c:pt idx="6">
                  <c:v>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003008"/>
        <c:axId val="31004544"/>
      </c:scatterChart>
      <c:valAx>
        <c:axId val="3100300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31004544"/>
        <c:crosses val="autoZero"/>
        <c:crossBetween val="midCat"/>
      </c:valAx>
      <c:valAx>
        <c:axId val="3100454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100300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0.3332</cdr:x>
      <cdr:y>0</cdr:y>
    </cdr:from>
    <cdr:to>
      <cdr:x>0.33347</cdr:x>
      <cdr:y>0.96155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 rot="5400000" flipH="1" flipV="1">
          <a:off x="1999470" y="-127799"/>
          <a:ext cx="1588" cy="39290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0.3332</cdr:x>
      <cdr:y>0</cdr:y>
    </cdr:from>
    <cdr:to>
      <cdr:x>0.33347</cdr:x>
      <cdr:y>0.96155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 rot="5400000" flipH="1" flipV="1">
          <a:off x="1999470" y="-127799"/>
          <a:ext cx="1588" cy="39290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0.3332</cdr:x>
      <cdr:y>0</cdr:y>
    </cdr:from>
    <cdr:to>
      <cdr:x>0.33347</cdr:x>
      <cdr:y>0.96155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 rot="5400000" flipH="1" flipV="1">
          <a:off x="1999470" y="-127799"/>
          <a:ext cx="1588" cy="39290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0.3332</cdr:x>
      <cdr:y>0</cdr:y>
    </cdr:from>
    <cdr:to>
      <cdr:x>0.33347</cdr:x>
      <cdr:y>0.96155</cdr:y>
    </cdr:to>
    <cdr:sp macro="" textlink="">
      <cdr:nvSpPr>
        <cdr:cNvPr id="2" name="Прямая со стрелкой 10"/>
        <cdr:cNvSpPr/>
      </cdr:nvSpPr>
      <cdr:spPr>
        <a:xfrm xmlns:a="http://schemas.openxmlformats.org/drawingml/2006/main" rot="5400000" flipH="1" flipV="1">
          <a:off x="1999470" y="-127799"/>
          <a:ext cx="1588" cy="39290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0.3332</cdr:x>
      <cdr:y>0</cdr:y>
    </cdr:from>
    <cdr:to>
      <cdr:x>0.33347</cdr:x>
      <cdr:y>0.96155</cdr:y>
    </cdr:to>
    <cdr:sp macro="" textlink="">
      <cdr:nvSpPr>
        <cdr:cNvPr id="3" name="Прямая со стрелкой 10"/>
        <cdr:cNvSpPr/>
      </cdr:nvSpPr>
      <cdr:spPr>
        <a:xfrm xmlns:a="http://schemas.openxmlformats.org/drawingml/2006/main" rot="5400000" flipH="1" flipV="1">
          <a:off x="1999470" y="-127799"/>
          <a:ext cx="1588" cy="39290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0.3332</cdr:x>
      <cdr:y>0</cdr:y>
    </cdr:from>
    <cdr:to>
      <cdr:x>0.33347</cdr:x>
      <cdr:y>0.96155</cdr:y>
    </cdr:to>
    <cdr:sp macro="" textlink="">
      <cdr:nvSpPr>
        <cdr:cNvPr id="4" name="Прямая со стрелкой 10"/>
        <cdr:cNvSpPr/>
      </cdr:nvSpPr>
      <cdr:spPr>
        <a:xfrm xmlns:a="http://schemas.openxmlformats.org/drawingml/2006/main" rot="5400000" flipH="1" flipV="1">
          <a:off x="1999470" y="-127799"/>
          <a:ext cx="1588" cy="39290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FC652-D199-428F-B535-908BA36DED91}" type="datetimeFigureOut">
              <a:rPr lang="ru-RU" smtClean="0"/>
              <a:pPr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19FED-E536-4F1F-84B2-781919C66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7.png"/><Relationship Id="rId7" Type="http://schemas.openxmlformats.org/officeDocument/2006/relationships/image" Target="../media/image9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0.wmf"/><Relationship Id="rId1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2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7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3.wmf"/><Relationship Id="rId10" Type="http://schemas.openxmlformats.org/officeDocument/2006/relationships/image" Target="../media/image16.png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7.png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79280" y="333360"/>
            <a:ext cx="8713800" cy="83317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1216A6"/>
                </a:solidFill>
                <a:latin typeface="Times New Roman"/>
                <a:ea typeface="Times New Roman"/>
              </a:rPr>
              <a:t>Муниципальное  бюджетное </a:t>
            </a:r>
            <a:r>
              <a:rPr lang="ru-RU" sz="2400" b="0" strike="noStrike" spc="-1" dirty="0" smtClean="0">
                <a:solidFill>
                  <a:srgbClr val="1216A6"/>
                </a:solidFill>
                <a:latin typeface="Times New Roman"/>
                <a:ea typeface="Times New Roman"/>
              </a:rPr>
              <a:t>общеобразовательное </a:t>
            </a:r>
            <a:r>
              <a:rPr lang="ru-RU" sz="2400" b="0" strike="noStrike" spc="-1" dirty="0">
                <a:solidFill>
                  <a:srgbClr val="1216A6"/>
                </a:solidFill>
                <a:latin typeface="Times New Roman"/>
                <a:ea typeface="Times New Roman"/>
              </a:rPr>
              <a:t>учреждение </a:t>
            </a:r>
            <a:r>
              <a:rPr lang="ru-RU" sz="2400" b="0" strike="noStrike" spc="-1" dirty="0" smtClean="0">
                <a:solidFill>
                  <a:srgbClr val="1216A6"/>
                </a:solidFill>
                <a:latin typeface="Times New Roman"/>
                <a:ea typeface="Times New Roman"/>
              </a:rPr>
              <a:t>«Лицей №8 имени Жени Попова»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CustomShape 2"/>
          <p:cNvSpPr/>
          <p:nvPr/>
        </p:nvSpPr>
        <p:spPr>
          <a:xfrm>
            <a:off x="5214942" y="3929066"/>
            <a:ext cx="3643306" cy="46384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>
            <a:spAutoFit/>
          </a:bodyPr>
          <a:lstStyle/>
          <a:p>
            <a:pPr algn="ctr"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643050"/>
            <a:ext cx="70009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Графики функций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43240" y="592933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y = </a:t>
            </a:r>
            <a:r>
              <a:rPr lang="en-US" b="1" dirty="0" smtClean="0"/>
              <a:t>x²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Квадратичная функция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357290" y="1857365"/>
            <a:ext cx="6286544" cy="4687619"/>
            <a:chOff x="1337804" y="2211745"/>
            <a:chExt cx="6000751" cy="4313762"/>
          </a:xfrm>
        </p:grpSpPr>
        <p:graphicFrame>
          <p:nvGraphicFramePr>
            <p:cNvPr id="5" name="Диаграмма 4"/>
            <p:cNvGraphicFramePr/>
            <p:nvPr/>
          </p:nvGraphicFramePr>
          <p:xfrm>
            <a:off x="1337804" y="2408966"/>
            <a:ext cx="6000751" cy="40862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6" name="Прямая со стрелкой 5"/>
            <p:cNvCxnSpPr/>
            <p:nvPr/>
          </p:nvCxnSpPr>
          <p:spPr>
            <a:xfrm>
              <a:off x="1542375" y="6156176"/>
              <a:ext cx="39290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224654" y="6156175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51705" y="2211745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ru-RU" dirty="0"/>
            </a:p>
          </p:txBody>
        </p:sp>
      </p:grp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15010" y="2071678"/>
          <a:ext cx="3214712" cy="1357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839"/>
                <a:gridCol w="401839"/>
                <a:gridCol w="401839"/>
                <a:gridCol w="401839"/>
                <a:gridCol w="401839"/>
                <a:gridCol w="401839"/>
                <a:gridCol w="401839"/>
                <a:gridCol w="401839"/>
              </a:tblGrid>
              <a:tr h="678661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678661"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y =  a</a:t>
            </a:r>
            <a:r>
              <a:rPr lang="en-US" b="1" dirty="0" smtClean="0"/>
              <a:t>x²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357290" y="1857365"/>
            <a:ext cx="6286544" cy="4687619"/>
            <a:chOff x="1337804" y="2211745"/>
            <a:chExt cx="6000751" cy="4313762"/>
          </a:xfrm>
        </p:grpSpPr>
        <p:graphicFrame>
          <p:nvGraphicFramePr>
            <p:cNvPr id="5" name="Диаграмма 4"/>
            <p:cNvGraphicFramePr/>
            <p:nvPr/>
          </p:nvGraphicFramePr>
          <p:xfrm>
            <a:off x="1337804" y="2408966"/>
            <a:ext cx="6000751" cy="40862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6" name="Прямая со стрелкой 5"/>
            <p:cNvCxnSpPr/>
            <p:nvPr/>
          </p:nvCxnSpPr>
          <p:spPr>
            <a:xfrm>
              <a:off x="1542375" y="6156176"/>
              <a:ext cx="39290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224654" y="6156175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51705" y="2211745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ru-RU" dirty="0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2533338" y="2578308"/>
            <a:ext cx="1798819" cy="3552669"/>
          </a:xfrm>
          <a:custGeom>
            <a:avLst/>
            <a:gdLst>
              <a:gd name="connsiteX0" fmla="*/ 0 w 1798819"/>
              <a:gd name="connsiteY0" fmla="*/ 0 h 3552669"/>
              <a:gd name="connsiteX1" fmla="*/ 899410 w 1798819"/>
              <a:gd name="connsiteY1" fmla="*/ 3552669 h 3552669"/>
              <a:gd name="connsiteX2" fmla="*/ 1798819 w 1798819"/>
              <a:gd name="connsiteY2" fmla="*/ 0 h 3552669"/>
              <a:gd name="connsiteX3" fmla="*/ 1798819 w 1798819"/>
              <a:gd name="connsiteY3" fmla="*/ 0 h 3552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819" h="3552669">
                <a:moveTo>
                  <a:pt x="0" y="0"/>
                </a:moveTo>
                <a:cubicBezTo>
                  <a:pt x="299803" y="1776334"/>
                  <a:pt x="599607" y="3552669"/>
                  <a:pt x="899410" y="3552669"/>
                </a:cubicBezTo>
                <a:cubicBezTo>
                  <a:pt x="1199213" y="3552669"/>
                  <a:pt x="1798819" y="0"/>
                  <a:pt x="1798819" y="0"/>
                </a:cubicBezTo>
                <a:lnTo>
                  <a:pt x="1798819" y="0"/>
                </a:lnTo>
              </a:path>
            </a:pathLst>
          </a:custGeom>
          <a:ln w="571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500430" y="2571744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</a:rPr>
              <a:t>a&gt;1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1633928" y="3357797"/>
            <a:ext cx="3627620" cy="2795665"/>
          </a:xfrm>
          <a:custGeom>
            <a:avLst/>
            <a:gdLst>
              <a:gd name="connsiteX0" fmla="*/ 0 w 3627620"/>
              <a:gd name="connsiteY0" fmla="*/ 44970 h 2795665"/>
              <a:gd name="connsiteX1" fmla="*/ 1798820 w 3627620"/>
              <a:gd name="connsiteY1" fmla="*/ 2788170 h 2795665"/>
              <a:gd name="connsiteX2" fmla="*/ 3627620 w 3627620"/>
              <a:gd name="connsiteY2" fmla="*/ 0 h 2795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27620" h="2795665">
                <a:moveTo>
                  <a:pt x="0" y="44970"/>
                </a:moveTo>
                <a:cubicBezTo>
                  <a:pt x="597108" y="1420317"/>
                  <a:pt x="1194217" y="2795665"/>
                  <a:pt x="1798820" y="2788170"/>
                </a:cubicBezTo>
                <a:cubicBezTo>
                  <a:pt x="2403423" y="2780675"/>
                  <a:pt x="3015521" y="1390337"/>
                  <a:pt x="3627620" y="0"/>
                </a:cubicBezTo>
              </a:path>
            </a:pathLst>
          </a:custGeom>
          <a:ln w="38100"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143504" y="3643314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3">
                    <a:lumMod val="50000"/>
                  </a:schemeClr>
                </a:solidFill>
              </a:rPr>
              <a:t>0&lt;a&lt;1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Квадратичная функция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3438" y="2643182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0070C0"/>
                </a:solidFill>
              </a:rPr>
              <a:t>a=1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4" grpId="0" animBg="1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y =  ax² </a:t>
            </a:r>
            <a:endParaRPr lang="ru-RU" dirty="0"/>
          </a:p>
        </p:txBody>
      </p:sp>
      <p:sp>
        <p:nvSpPr>
          <p:cNvPr id="16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Квадратичная функция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2643175" y="1500174"/>
            <a:ext cx="4521114" cy="3296978"/>
            <a:chOff x="6752705" y="1125899"/>
            <a:chExt cx="5386453" cy="3239073"/>
          </a:xfrm>
        </p:grpSpPr>
        <p:graphicFrame>
          <p:nvGraphicFramePr>
            <p:cNvPr id="5" name="Диаграмма 4"/>
            <p:cNvGraphicFramePr/>
            <p:nvPr/>
          </p:nvGraphicFramePr>
          <p:xfrm>
            <a:off x="6824206" y="1203460"/>
            <a:ext cx="5314952" cy="30779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6" name="Прямая со стрелкой 5"/>
            <p:cNvCxnSpPr/>
            <p:nvPr/>
          </p:nvCxnSpPr>
          <p:spPr>
            <a:xfrm>
              <a:off x="6752705" y="3933232"/>
              <a:ext cx="39290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0324604" y="3995640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710156" y="1125899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ru-RU" dirty="0"/>
            </a:p>
          </p:txBody>
        </p:sp>
      </p:grp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417886000"/>
              </p:ext>
            </p:extLst>
          </p:nvPr>
        </p:nvGraphicFramePr>
        <p:xfrm>
          <a:off x="2786050" y="4286256"/>
          <a:ext cx="2928958" cy="2792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214942" y="5000636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a&lt;0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86380" y="1857364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a&gt;0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y =  </a:t>
            </a:r>
            <a:r>
              <a:rPr lang="en-US" b="1" dirty="0" smtClean="0"/>
              <a:t>ax²+y</a:t>
            </a:r>
            <a:r>
              <a:rPr lang="en-US" sz="1400" b="1" dirty="0" smtClean="0"/>
              <a:t>0</a:t>
            </a:r>
            <a:endParaRPr lang="ru-RU" dirty="0"/>
          </a:p>
        </p:txBody>
      </p:sp>
      <p:grpSp>
        <p:nvGrpSpPr>
          <p:cNvPr id="2" name="Группа 3"/>
          <p:cNvGrpSpPr/>
          <p:nvPr/>
        </p:nvGrpSpPr>
        <p:grpSpPr>
          <a:xfrm>
            <a:off x="1214414" y="1857364"/>
            <a:ext cx="6286544" cy="4687619"/>
            <a:chOff x="1337804" y="2211745"/>
            <a:chExt cx="6000751" cy="4313762"/>
          </a:xfrm>
        </p:grpSpPr>
        <p:graphicFrame>
          <p:nvGraphicFramePr>
            <p:cNvPr id="5" name="Диаграмма 4"/>
            <p:cNvGraphicFramePr/>
            <p:nvPr/>
          </p:nvGraphicFramePr>
          <p:xfrm>
            <a:off x="1337804" y="2408965"/>
            <a:ext cx="6000751" cy="40862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6" name="Прямая со стрелкой 5"/>
            <p:cNvCxnSpPr/>
            <p:nvPr/>
          </p:nvCxnSpPr>
          <p:spPr>
            <a:xfrm>
              <a:off x="1542375" y="6156176"/>
              <a:ext cx="39290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224654" y="6156175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51705" y="2211745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ru-RU" dirty="0"/>
            </a:p>
          </p:txBody>
        </p:sp>
      </p:grpSp>
      <p:sp>
        <p:nvSpPr>
          <p:cNvPr id="11" name="Полилиния 10"/>
          <p:cNvSpPr/>
          <p:nvPr/>
        </p:nvSpPr>
        <p:spPr>
          <a:xfrm>
            <a:off x="2428860" y="2571744"/>
            <a:ext cx="1798819" cy="3552669"/>
          </a:xfrm>
          <a:custGeom>
            <a:avLst/>
            <a:gdLst>
              <a:gd name="connsiteX0" fmla="*/ 0 w 1798819"/>
              <a:gd name="connsiteY0" fmla="*/ 0 h 3552669"/>
              <a:gd name="connsiteX1" fmla="*/ 899410 w 1798819"/>
              <a:gd name="connsiteY1" fmla="*/ 3552669 h 3552669"/>
              <a:gd name="connsiteX2" fmla="*/ 1798819 w 1798819"/>
              <a:gd name="connsiteY2" fmla="*/ 0 h 3552669"/>
              <a:gd name="connsiteX3" fmla="*/ 1798819 w 1798819"/>
              <a:gd name="connsiteY3" fmla="*/ 0 h 3552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8819" h="3552669">
                <a:moveTo>
                  <a:pt x="0" y="0"/>
                </a:moveTo>
                <a:cubicBezTo>
                  <a:pt x="299803" y="1776334"/>
                  <a:pt x="599607" y="3552669"/>
                  <a:pt x="899410" y="3552669"/>
                </a:cubicBezTo>
                <a:cubicBezTo>
                  <a:pt x="1199213" y="3552669"/>
                  <a:pt x="1798819" y="0"/>
                  <a:pt x="1798819" y="0"/>
                </a:cubicBezTo>
                <a:lnTo>
                  <a:pt x="1798819" y="0"/>
                </a:lnTo>
              </a:path>
            </a:pathLst>
          </a:custGeom>
          <a:ln w="5715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500430" y="2571744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</a:rPr>
              <a:t>a&gt;1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16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Квадратичная функция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8992" y="4929198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y</a:t>
            </a:r>
            <a:r>
              <a:rPr lang="en-US" sz="1200" b="1" dirty="0" smtClean="0">
                <a:solidFill>
                  <a:srgbClr val="C00000"/>
                </a:solidFill>
              </a:rPr>
              <a:t>0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286116" y="514351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06358E-6 L 1.66667E-6 -0.1468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8229600" cy="75723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y = </a:t>
            </a:r>
            <a:r>
              <a:rPr lang="ru-RU" b="1" dirty="0" smtClean="0"/>
              <a:t>а</a:t>
            </a:r>
            <a:r>
              <a:rPr lang="en-US" b="1" dirty="0" smtClean="0"/>
              <a:t>x² + </a:t>
            </a:r>
            <a:r>
              <a:rPr lang="en-US" b="1" dirty="0" err="1" smtClean="0"/>
              <a:t>bx</a:t>
            </a:r>
            <a:r>
              <a:rPr lang="en-US" b="1" dirty="0" smtClean="0"/>
              <a:t> + c = a(x-m)² +n,</a:t>
            </a:r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/>
          <a:srcRect t="8380" r="8999"/>
          <a:stretch>
            <a:fillRect/>
          </a:stretch>
        </p:blipFill>
        <p:spPr bwMode="auto">
          <a:xfrm>
            <a:off x="1071538" y="1857364"/>
            <a:ext cx="6500858" cy="4686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Прямая соединительная линия 6"/>
          <p:cNvCxnSpPr>
            <a:stCxn id="34819" idx="0"/>
          </p:cNvCxnSpPr>
          <p:nvPr/>
        </p:nvCxnSpPr>
        <p:spPr>
          <a:xfrm rot="16200000" flipH="1" flipV="1">
            <a:off x="4161232" y="1910942"/>
            <a:ext cx="214314" cy="107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34819" idx="0"/>
          </p:cNvCxnSpPr>
          <p:nvPr/>
        </p:nvCxnSpPr>
        <p:spPr>
          <a:xfrm rot="16200000" flipH="1">
            <a:off x="4268388" y="1910943"/>
            <a:ext cx="214314" cy="107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00958" y="4071942"/>
            <a:ext cx="374202" cy="401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86248" y="1643050"/>
            <a:ext cx="57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>
            <a:stCxn id="34819" idx="3"/>
          </p:cNvCxnSpPr>
          <p:nvPr/>
        </p:nvCxnSpPr>
        <p:spPr>
          <a:xfrm flipH="1" flipV="1">
            <a:off x="7358082" y="4071942"/>
            <a:ext cx="214314" cy="1285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7286644" y="4214818"/>
            <a:ext cx="142876" cy="8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олилиния 17"/>
          <p:cNvSpPr/>
          <p:nvPr/>
        </p:nvSpPr>
        <p:spPr>
          <a:xfrm>
            <a:off x="3417757" y="1785926"/>
            <a:ext cx="1725747" cy="2421313"/>
          </a:xfrm>
          <a:custGeom>
            <a:avLst/>
            <a:gdLst>
              <a:gd name="connsiteX0" fmla="*/ 0 w 1783830"/>
              <a:gd name="connsiteY0" fmla="*/ 0 h 1494019"/>
              <a:gd name="connsiteX1" fmla="*/ 884420 w 1783830"/>
              <a:gd name="connsiteY1" fmla="*/ 1484026 h 1494019"/>
              <a:gd name="connsiteX2" fmla="*/ 1783830 w 1783830"/>
              <a:gd name="connsiteY2" fmla="*/ 59960 h 1494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83830" h="1494019">
                <a:moveTo>
                  <a:pt x="0" y="0"/>
                </a:moveTo>
                <a:cubicBezTo>
                  <a:pt x="293557" y="737016"/>
                  <a:pt x="587115" y="1474033"/>
                  <a:pt x="884420" y="1484026"/>
                </a:cubicBezTo>
                <a:cubicBezTo>
                  <a:pt x="1181725" y="1494019"/>
                  <a:pt x="1482777" y="776989"/>
                  <a:pt x="1783830" y="59960"/>
                </a:cubicBezTo>
              </a:path>
            </a:pathLst>
          </a:cu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143504" y="4214818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m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286380" y="4214818"/>
            <a:ext cx="71438" cy="7143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6248" y="3429000"/>
            <a:ext cx="71438" cy="7143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>
            <a:stCxn id="21" idx="3"/>
          </p:cNvCxnSpPr>
          <p:nvPr/>
        </p:nvCxnSpPr>
        <p:spPr>
          <a:xfrm rot="16200000" flipH="1">
            <a:off x="4822033" y="2964653"/>
            <a:ext cx="10462" cy="1061108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000628" y="3857628"/>
            <a:ext cx="714380" cy="1588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643306" y="3143248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C00000"/>
                </a:solidFill>
              </a:rPr>
              <a:t>n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29058" y="4143380"/>
            <a:ext cx="35719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5.78035E-7 L 0.11857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57 0.00023 L 0.11857 -0.104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На рисунках изображены графики функций вида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i="1" dirty="0" smtClean="0"/>
              <a:t>y = </a:t>
            </a:r>
            <a:r>
              <a:rPr lang="ru-RU" sz="2800" i="1" dirty="0" smtClean="0"/>
              <a:t>а</a:t>
            </a:r>
            <a:r>
              <a:rPr lang="en-US" sz="2800" i="1" dirty="0" smtClean="0"/>
              <a:t>x² + </a:t>
            </a:r>
            <a:r>
              <a:rPr lang="en-US" sz="2800" i="1" dirty="0" err="1" smtClean="0"/>
              <a:t>bx</a:t>
            </a:r>
            <a:r>
              <a:rPr lang="en-US" sz="2800" i="1" dirty="0" smtClean="0"/>
              <a:t> + c </a:t>
            </a:r>
            <a:r>
              <a:rPr lang="ru-RU" sz="2800" i="1" dirty="0" smtClean="0"/>
              <a:t>.</a:t>
            </a:r>
            <a:r>
              <a:rPr lang="ru-RU" sz="2800" dirty="0" smtClean="0"/>
              <a:t> Установите соответствие между графиками функций и знаками коэффициентов </a:t>
            </a:r>
            <a:r>
              <a:rPr lang="ru-RU" sz="2800" b="1" i="1" dirty="0" smtClean="0"/>
              <a:t>а</a:t>
            </a:r>
            <a:r>
              <a:rPr lang="ru-RU" sz="2800" dirty="0" smtClean="0"/>
              <a:t> и </a:t>
            </a:r>
            <a:r>
              <a:rPr lang="ru-RU" sz="2800" b="1" i="1" dirty="0" smtClean="0"/>
              <a:t>с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3929089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2000" dirty="0" smtClean="0"/>
              <a:t>коэффициенты</a:t>
            </a:r>
            <a:endParaRPr lang="en-US" sz="2000" dirty="0" smtClean="0"/>
          </a:p>
          <a:p>
            <a:pPr>
              <a:buNone/>
            </a:pPr>
            <a:r>
              <a:rPr lang="ru-RU" sz="2000" dirty="0" smtClean="0"/>
              <a:t>1) </a:t>
            </a:r>
            <a:r>
              <a:rPr lang="en-US" sz="2000" dirty="0" smtClean="0"/>
              <a:t>a &gt; 0, c &lt; 0</a:t>
            </a:r>
            <a:r>
              <a:rPr lang="ru-RU" sz="2000" dirty="0" smtClean="0"/>
              <a:t>	 </a:t>
            </a:r>
            <a:r>
              <a:rPr lang="en-US" sz="2000" dirty="0" smtClean="0"/>
              <a:t>	</a:t>
            </a:r>
            <a:r>
              <a:rPr lang="ru-RU" sz="2000" dirty="0" smtClean="0"/>
              <a:t> 2) </a:t>
            </a:r>
            <a:r>
              <a:rPr lang="en-US" sz="2000" dirty="0" smtClean="0"/>
              <a:t>a &lt; 0, c  &gt; 0	</a:t>
            </a:r>
            <a:r>
              <a:rPr lang="ru-RU" sz="2000" dirty="0" smtClean="0"/>
              <a:t>	   3) </a:t>
            </a:r>
            <a:r>
              <a:rPr lang="en-US" sz="2000" dirty="0" smtClean="0"/>
              <a:t>a &gt; 0, c &gt; 0</a:t>
            </a:r>
            <a:endParaRPr lang="ru-RU" sz="20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3116"/>
            <a:ext cx="2857519" cy="278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143116"/>
            <a:ext cx="2857519" cy="278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3116"/>
            <a:ext cx="2857519" cy="278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4282" y="0"/>
            <a:ext cx="87296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11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282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928926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143636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27" name="Полилиния 26"/>
          <p:cNvSpPr/>
          <p:nvPr/>
        </p:nvSpPr>
        <p:spPr>
          <a:xfrm>
            <a:off x="1229193" y="2428407"/>
            <a:ext cx="1289155" cy="781986"/>
          </a:xfrm>
          <a:custGeom>
            <a:avLst/>
            <a:gdLst>
              <a:gd name="connsiteX0" fmla="*/ 0 w 1289155"/>
              <a:gd name="connsiteY0" fmla="*/ 0 h 781986"/>
              <a:gd name="connsiteX1" fmla="*/ 644577 w 1289155"/>
              <a:gd name="connsiteY1" fmla="*/ 779488 h 781986"/>
              <a:gd name="connsiteX2" fmla="*/ 1289155 w 1289155"/>
              <a:gd name="connsiteY2" fmla="*/ 14990 h 78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9155" h="781986">
                <a:moveTo>
                  <a:pt x="0" y="0"/>
                </a:moveTo>
                <a:cubicBezTo>
                  <a:pt x="214859" y="388495"/>
                  <a:pt x="429718" y="776990"/>
                  <a:pt x="644577" y="779488"/>
                </a:cubicBezTo>
                <a:cubicBezTo>
                  <a:pt x="859436" y="781986"/>
                  <a:pt x="1074295" y="398488"/>
                  <a:pt x="1289155" y="1499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4137285" y="2383436"/>
            <a:ext cx="899410" cy="2136098"/>
          </a:xfrm>
          <a:custGeom>
            <a:avLst/>
            <a:gdLst>
              <a:gd name="connsiteX0" fmla="*/ 0 w 899410"/>
              <a:gd name="connsiteY0" fmla="*/ 0 h 2136098"/>
              <a:gd name="connsiteX1" fmla="*/ 419725 w 899410"/>
              <a:gd name="connsiteY1" fmla="*/ 2128603 h 2136098"/>
              <a:gd name="connsiteX2" fmla="*/ 899410 w 899410"/>
              <a:gd name="connsiteY2" fmla="*/ 44971 h 213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9410" h="2136098">
                <a:moveTo>
                  <a:pt x="0" y="0"/>
                </a:moveTo>
                <a:cubicBezTo>
                  <a:pt x="134911" y="1060554"/>
                  <a:pt x="269823" y="2121108"/>
                  <a:pt x="419725" y="2128603"/>
                </a:cubicBezTo>
                <a:cubicBezTo>
                  <a:pt x="569627" y="2136098"/>
                  <a:pt x="734518" y="1090534"/>
                  <a:pt x="899410" y="44971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6505731" y="2438400"/>
            <a:ext cx="1723869" cy="1968708"/>
          </a:xfrm>
          <a:custGeom>
            <a:avLst/>
            <a:gdLst>
              <a:gd name="connsiteX0" fmla="*/ 0 w 1723869"/>
              <a:gd name="connsiteY0" fmla="*/ 1938728 h 1968708"/>
              <a:gd name="connsiteX1" fmla="*/ 839449 w 1723869"/>
              <a:gd name="connsiteY1" fmla="*/ 4997 h 1968708"/>
              <a:gd name="connsiteX2" fmla="*/ 1723869 w 1723869"/>
              <a:gd name="connsiteY2" fmla="*/ 1968708 h 1968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3869" h="1968708">
                <a:moveTo>
                  <a:pt x="0" y="1938728"/>
                </a:moveTo>
                <a:cubicBezTo>
                  <a:pt x="276069" y="969364"/>
                  <a:pt x="552138" y="0"/>
                  <a:pt x="839449" y="4997"/>
                </a:cubicBezTo>
                <a:cubicBezTo>
                  <a:pt x="1126760" y="9994"/>
                  <a:pt x="1425314" y="989351"/>
                  <a:pt x="1723869" y="1968708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Установите соответствие между графиками функций и формулами, которые их задают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2000" dirty="0" smtClean="0"/>
              <a:t>формулы</a:t>
            </a:r>
            <a:endParaRPr lang="en-US" sz="2000" dirty="0" smtClean="0"/>
          </a:p>
          <a:p>
            <a:pPr>
              <a:buNone/>
            </a:pPr>
            <a:r>
              <a:rPr lang="ru-RU" sz="2000" dirty="0" smtClean="0"/>
              <a:t>1) </a:t>
            </a:r>
            <a:r>
              <a:rPr lang="en-US" sz="2000" dirty="0" smtClean="0"/>
              <a:t>y = -3 x² + 24x – 42</a:t>
            </a:r>
            <a:r>
              <a:rPr lang="ru-RU" sz="2000" dirty="0" smtClean="0"/>
              <a:t>	  2) у</a:t>
            </a:r>
            <a:r>
              <a:rPr lang="en-US" sz="2000" dirty="0" smtClean="0"/>
              <a:t>= 3 x² </a:t>
            </a:r>
            <a:r>
              <a:rPr lang="ru-RU" sz="2000" dirty="0" smtClean="0"/>
              <a:t>-</a:t>
            </a:r>
            <a:r>
              <a:rPr lang="en-US" sz="2000" dirty="0" smtClean="0"/>
              <a:t> 24x </a:t>
            </a:r>
            <a:r>
              <a:rPr lang="ru-RU" sz="2000" dirty="0" smtClean="0"/>
              <a:t>+</a:t>
            </a:r>
            <a:r>
              <a:rPr lang="en-US" sz="2000" dirty="0" smtClean="0"/>
              <a:t> 42</a:t>
            </a:r>
            <a:r>
              <a:rPr lang="ru-RU" sz="2000" dirty="0" smtClean="0"/>
              <a:t>	   3) у</a:t>
            </a:r>
            <a:r>
              <a:rPr lang="en-US" sz="2000" dirty="0" smtClean="0"/>
              <a:t>= </a:t>
            </a:r>
            <a:r>
              <a:rPr lang="ru-RU" sz="2000" dirty="0" smtClean="0"/>
              <a:t>-</a:t>
            </a:r>
            <a:r>
              <a:rPr lang="en-US" sz="2000" dirty="0" smtClean="0"/>
              <a:t>3 x² </a:t>
            </a:r>
            <a:r>
              <a:rPr lang="ru-RU" sz="2000" dirty="0" smtClean="0"/>
              <a:t>-</a:t>
            </a:r>
            <a:r>
              <a:rPr lang="en-US" sz="2000" dirty="0" smtClean="0"/>
              <a:t> 24x </a:t>
            </a:r>
            <a:r>
              <a:rPr lang="ru-RU" sz="2000" dirty="0" smtClean="0"/>
              <a:t>-</a:t>
            </a:r>
            <a:r>
              <a:rPr lang="en-US" sz="2000" dirty="0" smtClean="0"/>
              <a:t> 42</a:t>
            </a:r>
            <a:endParaRPr lang="ru-RU" sz="20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3116"/>
            <a:ext cx="2857519" cy="278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143116"/>
            <a:ext cx="2857519" cy="278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3116"/>
            <a:ext cx="2857519" cy="278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4282" y="0"/>
            <a:ext cx="87296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11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284813" y="2228537"/>
            <a:ext cx="824459" cy="2628276"/>
          </a:xfrm>
          <a:custGeom>
            <a:avLst/>
            <a:gdLst>
              <a:gd name="connsiteX0" fmla="*/ 0 w 824459"/>
              <a:gd name="connsiteY0" fmla="*/ 2598296 h 2628276"/>
              <a:gd name="connsiteX1" fmla="*/ 404735 w 824459"/>
              <a:gd name="connsiteY1" fmla="*/ 4997 h 2628276"/>
              <a:gd name="connsiteX2" fmla="*/ 824459 w 824459"/>
              <a:gd name="connsiteY2" fmla="*/ 2628276 h 262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459" h="2628276">
                <a:moveTo>
                  <a:pt x="0" y="2598296"/>
                </a:moveTo>
                <a:cubicBezTo>
                  <a:pt x="133662" y="1299148"/>
                  <a:pt x="267325" y="0"/>
                  <a:pt x="404735" y="4997"/>
                </a:cubicBezTo>
                <a:cubicBezTo>
                  <a:pt x="542145" y="9994"/>
                  <a:pt x="683302" y="1319135"/>
                  <a:pt x="824459" y="2628276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5006715" y="2263515"/>
            <a:ext cx="869429" cy="2563318"/>
          </a:xfrm>
          <a:custGeom>
            <a:avLst/>
            <a:gdLst>
              <a:gd name="connsiteX0" fmla="*/ 0 w 869429"/>
              <a:gd name="connsiteY0" fmla="*/ 2563318 h 2563318"/>
              <a:gd name="connsiteX1" fmla="*/ 434715 w 869429"/>
              <a:gd name="connsiteY1" fmla="*/ 0 h 2563318"/>
              <a:gd name="connsiteX2" fmla="*/ 869429 w 869429"/>
              <a:gd name="connsiteY2" fmla="*/ 2563318 h 2563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9429" h="2563318">
                <a:moveTo>
                  <a:pt x="0" y="2563318"/>
                </a:moveTo>
                <a:cubicBezTo>
                  <a:pt x="144905" y="1281659"/>
                  <a:pt x="289810" y="0"/>
                  <a:pt x="434715" y="0"/>
                </a:cubicBezTo>
                <a:cubicBezTo>
                  <a:pt x="579620" y="0"/>
                  <a:pt x="724524" y="1281659"/>
                  <a:pt x="869429" y="2563318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8004748" y="2218544"/>
            <a:ext cx="869429" cy="2613286"/>
          </a:xfrm>
          <a:custGeom>
            <a:avLst/>
            <a:gdLst>
              <a:gd name="connsiteX0" fmla="*/ 0 w 869429"/>
              <a:gd name="connsiteY0" fmla="*/ 0 h 2613286"/>
              <a:gd name="connsiteX1" fmla="*/ 434714 w 869429"/>
              <a:gd name="connsiteY1" fmla="*/ 2608289 h 2613286"/>
              <a:gd name="connsiteX2" fmla="*/ 869429 w 869429"/>
              <a:gd name="connsiteY2" fmla="*/ 29981 h 2613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9429" h="2613286">
                <a:moveTo>
                  <a:pt x="0" y="0"/>
                </a:moveTo>
                <a:cubicBezTo>
                  <a:pt x="144904" y="1301646"/>
                  <a:pt x="289809" y="2603292"/>
                  <a:pt x="434714" y="2608289"/>
                </a:cubicBezTo>
                <a:cubicBezTo>
                  <a:pt x="579619" y="2613286"/>
                  <a:pt x="724524" y="1321633"/>
                  <a:pt x="869429" y="29981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282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928926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143636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Обратная пропорциональность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y</a:t>
            </a:r>
            <a:r>
              <a:rPr lang="ru-RU" b="1" dirty="0" smtClean="0"/>
              <a:t> </a:t>
            </a:r>
            <a:r>
              <a:rPr lang="en-US" b="1" dirty="0" smtClean="0"/>
              <a:t>=</a:t>
            </a:r>
          </a:p>
          <a:p>
            <a:pPr algn="ctr">
              <a:buNone/>
            </a:pPr>
            <a:r>
              <a:rPr lang="ru-RU" dirty="0" smtClean="0"/>
              <a:t>Что является графиком данной функции?</a:t>
            </a: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4814888" y="1248161"/>
          <a:ext cx="685806" cy="1238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1" name="Формула" r:id="rId3" imgW="114250" imgH="228501" progId="Equation.3">
                  <p:embed/>
                </p:oleObj>
              </mc:Choice>
              <mc:Fallback>
                <p:oleObj name="Формула" r:id="rId3" imgW="114250" imgH="228501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4888" y="1248161"/>
                        <a:ext cx="685806" cy="12382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Обратная пропорциональность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i="1" dirty="0" smtClean="0"/>
              <a:t>y</a:t>
            </a:r>
            <a:r>
              <a:rPr lang="ru-RU" i="1" dirty="0" smtClean="0"/>
              <a:t> =         , </a:t>
            </a:r>
            <a:r>
              <a:rPr lang="en-US" i="1" dirty="0" smtClean="0"/>
              <a:t>k≠0</a:t>
            </a:r>
            <a:r>
              <a:rPr lang="ru-RU" i="1" dirty="0" smtClean="0"/>
              <a:t> </a:t>
            </a: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r>
              <a:rPr lang="ru-RU" dirty="0" smtClean="0"/>
              <a:t>Графиком данной функции является </a:t>
            </a:r>
            <a:r>
              <a:rPr lang="ru-RU" b="1" dirty="0" smtClean="0">
                <a:solidFill>
                  <a:srgbClr val="C00000"/>
                </a:solidFill>
              </a:rPr>
              <a:t>гипербола</a:t>
            </a:r>
          </a:p>
          <a:p>
            <a:pPr algn="ctr">
              <a:buNone/>
            </a:pPr>
            <a:r>
              <a:rPr lang="ru-RU" sz="2800" dirty="0" smtClean="0"/>
              <a:t>Гипербола состоит из двух ветвей</a:t>
            </a:r>
          </a:p>
          <a:p>
            <a:pPr algn="ctr">
              <a:buNone/>
            </a:pPr>
            <a:r>
              <a:rPr lang="ru-RU" sz="2800" dirty="0" smtClean="0"/>
              <a:t>Если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 &gt; 0</a:t>
            </a:r>
            <a:r>
              <a:rPr lang="ru-RU" sz="2800" dirty="0" smtClean="0"/>
              <a:t>, то ветви гиперболы расположены в 1 и 3 координатных четвертях</a:t>
            </a:r>
          </a:p>
          <a:p>
            <a:pPr algn="ctr">
              <a:buNone/>
            </a:pPr>
            <a:r>
              <a:rPr lang="ru-RU" sz="2800" dirty="0" smtClean="0"/>
              <a:t>Если 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k &lt; 0</a:t>
            </a:r>
            <a:r>
              <a:rPr lang="ru-RU" sz="2800" dirty="0" smtClean="0"/>
              <a:t>, то ветви гиперболы расположены во 2 и 4 координатных четвертях</a:t>
            </a:r>
            <a:r>
              <a:rPr lang="en-US" sz="2800" dirty="0" smtClean="0"/>
              <a:t>.</a:t>
            </a:r>
          </a:p>
          <a:p>
            <a:pPr algn="ctr">
              <a:buNone/>
            </a:pPr>
            <a:r>
              <a:rPr lang="ru-RU" sz="2800" dirty="0"/>
              <a:t>Точка 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(0;0)</a:t>
            </a:r>
            <a:r>
              <a:rPr lang="ru-RU" sz="2800" dirty="0"/>
              <a:t> — центр симметрии гиперболы, оси координат —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асимптоты</a:t>
            </a:r>
            <a:r>
              <a:rPr lang="ru-RU" sz="2800" dirty="0"/>
              <a:t> гиперболы.</a:t>
            </a:r>
            <a:endParaRPr lang="en-US" sz="2800" dirty="0" smtClean="0"/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4143372" y="1214422"/>
          <a:ext cx="685806" cy="1238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5" name="Формула" r:id="rId3" imgW="114250" imgH="228501" progId="Equation.3">
                  <p:embed/>
                </p:oleObj>
              </mc:Choice>
              <mc:Fallback>
                <p:oleObj name="Формула" r:id="rId3" imgW="114250" imgH="228501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2" y="1214422"/>
                        <a:ext cx="685806" cy="12382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54329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Построим график </a:t>
            </a:r>
          </a:p>
          <a:p>
            <a:pPr>
              <a:buNone/>
            </a:pPr>
            <a:r>
              <a:rPr lang="ru-RU" dirty="0" smtClean="0"/>
              <a:t>функции </a:t>
            </a:r>
            <a:r>
              <a:rPr lang="en-US" dirty="0" smtClean="0"/>
              <a:t>y=         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по точкам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857364"/>
            <a:ext cx="461962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Обратная пропорциональность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71472" y="92867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        ,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k≠0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4214810" y="571480"/>
          <a:ext cx="685800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6" name="Формула" r:id="rId4" imgW="114250" imgH="228501" progId="Equation.3">
                  <p:embed/>
                </p:oleObj>
              </mc:Choice>
              <mc:Fallback>
                <p:oleObj name="Формула" r:id="rId4" imgW="114250" imgH="228501" progId="Equation.3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571480"/>
                        <a:ext cx="685800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олилиния 8"/>
          <p:cNvSpPr/>
          <p:nvPr/>
        </p:nvSpPr>
        <p:spPr>
          <a:xfrm>
            <a:off x="6370820" y="2357907"/>
            <a:ext cx="1798819" cy="1678899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flipH="1" flipV="1">
            <a:off x="4643438" y="4214818"/>
            <a:ext cx="1594030" cy="1454372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035798"/>
              </p:ext>
            </p:extLst>
          </p:nvPr>
        </p:nvGraphicFramePr>
        <p:xfrm>
          <a:off x="470955" y="4357694"/>
          <a:ext cx="2812873" cy="1160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839"/>
                <a:gridCol w="401839"/>
                <a:gridCol w="401839"/>
                <a:gridCol w="401839"/>
                <a:gridCol w="401839"/>
                <a:gridCol w="401839"/>
                <a:gridCol w="401839"/>
              </a:tblGrid>
              <a:tr h="5800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800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493279"/>
              </p:ext>
            </p:extLst>
          </p:nvPr>
        </p:nvGraphicFramePr>
        <p:xfrm>
          <a:off x="1115616" y="4857760"/>
          <a:ext cx="152400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7" name="Формула" r:id="rId6" imgW="152334" imgH="393529" progId="Equation.3">
                  <p:embed/>
                </p:oleObj>
              </mc:Choice>
              <mc:Fallback>
                <p:oleObj name="Формула" r:id="rId6" imgW="152334" imgH="393529" progId="Equation.3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857760"/>
                        <a:ext cx="152400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800827"/>
              </p:ext>
            </p:extLst>
          </p:nvPr>
        </p:nvGraphicFramePr>
        <p:xfrm>
          <a:off x="1907704" y="4357694"/>
          <a:ext cx="99904" cy="473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8" name="Формула" r:id="rId8" imgW="152334" imgH="393529" progId="Equation.3">
                  <p:embed/>
                </p:oleObj>
              </mc:Choice>
              <mc:Fallback>
                <p:oleObj name="Формула" r:id="rId8" imgW="152334" imgH="393529" progId="Equation.3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4357694"/>
                        <a:ext cx="99904" cy="4733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117001"/>
              </p:ext>
            </p:extLst>
          </p:nvPr>
        </p:nvGraphicFramePr>
        <p:xfrm>
          <a:off x="2987824" y="4857760"/>
          <a:ext cx="152400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9" name="Формула" r:id="rId10" imgW="152334" imgH="393529" progId="Equation.3">
                  <p:embed/>
                </p:oleObj>
              </mc:Choice>
              <mc:Fallback>
                <p:oleObj name="Формула" r:id="rId10" imgW="152334" imgH="393529" progId="Equation.3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857760"/>
                        <a:ext cx="152400" cy="571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3593067"/>
              </p:ext>
            </p:extLst>
          </p:nvPr>
        </p:nvGraphicFramePr>
        <p:xfrm>
          <a:off x="2195736" y="4357694"/>
          <a:ext cx="144016" cy="523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0" name="Формула" r:id="rId12" imgW="152334" imgH="393529" progId="Equation.3">
                  <p:embed/>
                </p:oleObj>
              </mc:Choice>
              <mc:Fallback>
                <p:oleObj name="Формула" r:id="rId12" imgW="152334" imgH="393529" progId="Equation.3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357694"/>
                        <a:ext cx="144016" cy="5235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661234"/>
              </p:ext>
            </p:extLst>
          </p:nvPr>
        </p:nvGraphicFramePr>
        <p:xfrm>
          <a:off x="2627784" y="1988840"/>
          <a:ext cx="563517" cy="915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1" name="Формула" r:id="rId13" imgW="126720" imgH="228600" progId="Equation.3">
                  <p:embed/>
                </p:oleObj>
              </mc:Choice>
              <mc:Fallback>
                <p:oleObj name="Формула" r:id="rId13" imgW="126720" imgH="228600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1988840"/>
                        <a:ext cx="563517" cy="9157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ru-RU" dirty="0" smtClean="0"/>
              <a:t>Линейная функция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y=</a:t>
            </a:r>
            <a:r>
              <a:rPr lang="en-US" b="1" dirty="0" err="1" smtClean="0"/>
              <a:t>kx+b</a:t>
            </a:r>
            <a:endParaRPr lang="en-US" b="1" dirty="0" smtClean="0"/>
          </a:p>
          <a:p>
            <a:pPr algn="ctr">
              <a:buNone/>
            </a:pPr>
            <a:r>
              <a:rPr lang="ru-RU" dirty="0" smtClean="0"/>
              <a:t>Что является графиком данной функции?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-24"/>
            <a:ext cx="8229600" cy="100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Если к</a:t>
            </a:r>
            <a:r>
              <a:rPr lang="en-US" dirty="0" smtClean="0"/>
              <a:t> &gt;1, </a:t>
            </a:r>
            <a:r>
              <a:rPr lang="ru-RU" dirty="0" smtClean="0"/>
              <a:t>то ветви гиперболы отдаляются от осей координат</a:t>
            </a:r>
          </a:p>
          <a:p>
            <a:pPr>
              <a:buNone/>
            </a:pPr>
            <a:r>
              <a:rPr lang="ru-RU" dirty="0" smtClean="0"/>
              <a:t>Если 0</a:t>
            </a:r>
            <a:r>
              <a:rPr lang="en-US" dirty="0" smtClean="0"/>
              <a:t>&lt;k&lt;1, </a:t>
            </a:r>
            <a:r>
              <a:rPr lang="ru-RU" dirty="0" smtClean="0"/>
              <a:t>то ветви гиперболы приближаются к осям координат</a:t>
            </a:r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857364"/>
            <a:ext cx="461962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Обратная пропорциональность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71472" y="92867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        ,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k≠0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4214810" y="571480"/>
          <a:ext cx="685800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2" name="Формула" r:id="rId4" imgW="114250" imgH="228501" progId="Equation.3">
                  <p:embed/>
                </p:oleObj>
              </mc:Choice>
              <mc:Fallback>
                <p:oleObj name="Формула" r:id="rId4" imgW="114250" imgH="228501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571480"/>
                        <a:ext cx="685800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олилиния 8"/>
          <p:cNvSpPr/>
          <p:nvPr/>
        </p:nvSpPr>
        <p:spPr>
          <a:xfrm>
            <a:off x="6370820" y="2357907"/>
            <a:ext cx="1798819" cy="1678899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flipH="1" flipV="1">
            <a:off x="4643438" y="4214818"/>
            <a:ext cx="1594030" cy="1454372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6357950" y="2357430"/>
            <a:ext cx="1798819" cy="1678899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flipH="1" flipV="1">
            <a:off x="4643438" y="4214818"/>
            <a:ext cx="1594030" cy="1454372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358082" y="2000240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k  &gt;  1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73988E-6 L 0.06875 -0.092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" y="-46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21387E-6 L -0.07136 0.083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0" y="42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При</a:t>
            </a:r>
            <a:r>
              <a:rPr lang="en-US" dirty="0" smtClean="0"/>
              <a:t> k&lt;0</a:t>
            </a:r>
            <a:r>
              <a:rPr lang="ru-RU" dirty="0" smtClean="0"/>
              <a:t> график функции расположен во 2 и 4 координатных четвертях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Если </a:t>
            </a:r>
            <a:r>
              <a:rPr lang="en-US" dirty="0" smtClean="0"/>
              <a:t>k &lt; -1, </a:t>
            </a:r>
            <a:r>
              <a:rPr lang="ru-RU" dirty="0" smtClean="0"/>
              <a:t>то ветви гиперболы отдаляются от осей координат</a:t>
            </a:r>
          </a:p>
          <a:p>
            <a:pPr>
              <a:buNone/>
            </a:pPr>
            <a:r>
              <a:rPr lang="ru-RU" dirty="0" smtClean="0"/>
              <a:t>Если </a:t>
            </a:r>
            <a:r>
              <a:rPr lang="en-US" dirty="0" smtClean="0"/>
              <a:t>-1&lt;k&lt;0, </a:t>
            </a:r>
            <a:r>
              <a:rPr lang="ru-RU" dirty="0" smtClean="0"/>
              <a:t>то ветви гиперболы приближаются к осям координат</a:t>
            </a:r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857364"/>
            <a:ext cx="461962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Обратная пропорциональность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71472" y="92867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        ,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k≠0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4214810" y="571480"/>
          <a:ext cx="685800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1" name="Формула" r:id="rId4" imgW="114250" imgH="228501" progId="Equation.3">
                  <p:embed/>
                </p:oleObj>
              </mc:Choice>
              <mc:Fallback>
                <p:oleObj name="Формула" r:id="rId4" imgW="114250" imgH="228501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571480"/>
                        <a:ext cx="685800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олилиния 8"/>
          <p:cNvSpPr/>
          <p:nvPr/>
        </p:nvSpPr>
        <p:spPr>
          <a:xfrm rot="16200000">
            <a:off x="4512040" y="2274514"/>
            <a:ext cx="1798819" cy="1678899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16200000" flipH="1" flipV="1">
            <a:off x="6359559" y="4284647"/>
            <a:ext cx="1594030" cy="1454372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 rot="16200000">
            <a:off x="4512040" y="2274515"/>
            <a:ext cx="1798819" cy="1678899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6200000" flipH="1" flipV="1">
            <a:off x="6359559" y="4284647"/>
            <a:ext cx="1594030" cy="1454372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358082" y="2000240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k  &lt; -1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4624E-7 L -0.07587 -0.09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0" y="-4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19653E-6 L 0.0717 0.0841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" y="42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Установите соответствие между графиками функций и формулами, которые их задают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2000" dirty="0" smtClean="0"/>
              <a:t>формулы</a:t>
            </a:r>
            <a:endParaRPr lang="en-US" sz="2000" dirty="0" smtClean="0"/>
          </a:p>
          <a:p>
            <a:pPr>
              <a:buNone/>
            </a:pPr>
            <a:r>
              <a:rPr lang="ru-RU" sz="2000" dirty="0" smtClean="0"/>
              <a:t>1) </a:t>
            </a:r>
            <a:r>
              <a:rPr lang="en-US" sz="2000" dirty="0" smtClean="0"/>
              <a:t>y = </a:t>
            </a:r>
            <a:r>
              <a:rPr lang="ru-RU" sz="2000" dirty="0" smtClean="0"/>
              <a:t>	  </a:t>
            </a:r>
            <a:r>
              <a:rPr lang="en-US" sz="2000" dirty="0" smtClean="0"/>
              <a:t>	</a:t>
            </a:r>
            <a:r>
              <a:rPr lang="ru-RU" sz="2000" dirty="0" smtClean="0"/>
              <a:t>2) у</a:t>
            </a:r>
            <a:r>
              <a:rPr lang="en-US" sz="2000" dirty="0" smtClean="0"/>
              <a:t>= </a:t>
            </a:r>
            <a:r>
              <a:rPr lang="ru-RU" sz="2000" dirty="0" smtClean="0"/>
              <a:t>	   </a:t>
            </a:r>
            <a:r>
              <a:rPr lang="en-US" sz="2000" dirty="0" smtClean="0"/>
              <a:t>			</a:t>
            </a:r>
            <a:r>
              <a:rPr lang="ru-RU" sz="2000" dirty="0" smtClean="0"/>
              <a:t>3) у</a:t>
            </a:r>
            <a:r>
              <a:rPr lang="en-US" sz="2000" dirty="0" smtClean="0"/>
              <a:t>=</a:t>
            </a:r>
            <a:endParaRPr lang="ru-RU" sz="20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3116"/>
            <a:ext cx="2857519" cy="278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143116"/>
            <a:ext cx="2857519" cy="278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4282" y="0"/>
            <a:ext cx="87296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11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282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928926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143636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en-US" dirty="0" smtClean="0"/>
              <a:t>)</a:t>
            </a:r>
            <a:endParaRPr lang="ru-RU" dirty="0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142976" y="5214950"/>
          <a:ext cx="500066" cy="812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7" name="Формула" r:id="rId4" imgW="126890" imgH="228402" progId="Equation.3">
                  <p:embed/>
                </p:oleObj>
              </mc:Choice>
              <mc:Fallback>
                <p:oleObj name="Формула" r:id="rId4" imgW="126890" imgH="228402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5214950"/>
                        <a:ext cx="500066" cy="8126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2857488" y="5143512"/>
          <a:ext cx="857256" cy="871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8" name="Формула" r:id="rId6" imgW="203112" imgH="228501" progId="Equation.3">
                  <p:embed/>
                </p:oleObj>
              </mc:Choice>
              <mc:Fallback>
                <p:oleObj name="Формула" r:id="rId6" imgW="203112" imgH="228501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488" y="5143512"/>
                        <a:ext cx="857256" cy="8717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1993886"/>
              </p:ext>
            </p:extLst>
          </p:nvPr>
        </p:nvGraphicFramePr>
        <p:xfrm>
          <a:off x="6746875" y="5214938"/>
          <a:ext cx="650875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9" name="Формула" r:id="rId8" imgW="164880" imgH="228600" progId="Equation.3">
                  <p:embed/>
                </p:oleObj>
              </mc:Choice>
              <mc:Fallback>
                <p:oleObj name="Формула" r:id="rId8" imgW="164880" imgH="22860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6875" y="5214938"/>
                        <a:ext cx="650875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олилиния 25"/>
          <p:cNvSpPr/>
          <p:nvPr/>
        </p:nvSpPr>
        <p:spPr>
          <a:xfrm>
            <a:off x="2285984" y="2233534"/>
            <a:ext cx="767012" cy="623962"/>
          </a:xfrm>
          <a:custGeom>
            <a:avLst/>
            <a:gdLst>
              <a:gd name="connsiteX0" fmla="*/ 0 w 834452"/>
              <a:gd name="connsiteY0" fmla="*/ 0 h 454702"/>
              <a:gd name="connsiteX1" fmla="*/ 239843 w 834452"/>
              <a:gd name="connsiteY1" fmla="*/ 299804 h 454702"/>
              <a:gd name="connsiteX2" fmla="*/ 749508 w 834452"/>
              <a:gd name="connsiteY2" fmla="*/ 434715 h 454702"/>
              <a:gd name="connsiteX3" fmla="*/ 749508 w 834452"/>
              <a:gd name="connsiteY3" fmla="*/ 419725 h 454702"/>
              <a:gd name="connsiteX4" fmla="*/ 749508 w 834452"/>
              <a:gd name="connsiteY4" fmla="*/ 419725 h 45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4452" h="454702">
                <a:moveTo>
                  <a:pt x="0" y="0"/>
                </a:moveTo>
                <a:cubicBezTo>
                  <a:pt x="57462" y="113676"/>
                  <a:pt x="114925" y="227352"/>
                  <a:pt x="239843" y="299804"/>
                </a:cubicBezTo>
                <a:cubicBezTo>
                  <a:pt x="364761" y="372256"/>
                  <a:pt x="664564" y="414728"/>
                  <a:pt x="749508" y="434715"/>
                </a:cubicBezTo>
                <a:cubicBezTo>
                  <a:pt x="834452" y="454702"/>
                  <a:pt x="749508" y="419725"/>
                  <a:pt x="749508" y="419725"/>
                </a:cubicBezTo>
                <a:lnTo>
                  <a:pt x="749508" y="419725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 rot="10800000">
            <a:off x="285720" y="4214818"/>
            <a:ext cx="767012" cy="623962"/>
          </a:xfrm>
          <a:custGeom>
            <a:avLst/>
            <a:gdLst>
              <a:gd name="connsiteX0" fmla="*/ 0 w 834452"/>
              <a:gd name="connsiteY0" fmla="*/ 0 h 454702"/>
              <a:gd name="connsiteX1" fmla="*/ 239843 w 834452"/>
              <a:gd name="connsiteY1" fmla="*/ 299804 h 454702"/>
              <a:gd name="connsiteX2" fmla="*/ 749508 w 834452"/>
              <a:gd name="connsiteY2" fmla="*/ 434715 h 454702"/>
              <a:gd name="connsiteX3" fmla="*/ 749508 w 834452"/>
              <a:gd name="connsiteY3" fmla="*/ 419725 h 454702"/>
              <a:gd name="connsiteX4" fmla="*/ 749508 w 834452"/>
              <a:gd name="connsiteY4" fmla="*/ 419725 h 45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4452" h="454702">
                <a:moveTo>
                  <a:pt x="0" y="0"/>
                </a:moveTo>
                <a:cubicBezTo>
                  <a:pt x="57462" y="113676"/>
                  <a:pt x="114925" y="227352"/>
                  <a:pt x="239843" y="299804"/>
                </a:cubicBezTo>
                <a:cubicBezTo>
                  <a:pt x="364761" y="372256"/>
                  <a:pt x="664564" y="414728"/>
                  <a:pt x="749508" y="434715"/>
                </a:cubicBezTo>
                <a:cubicBezTo>
                  <a:pt x="834452" y="454702"/>
                  <a:pt x="749508" y="419725"/>
                  <a:pt x="749508" y="419725"/>
                </a:cubicBezTo>
                <a:lnTo>
                  <a:pt x="749508" y="419725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 rot="16200000">
            <a:off x="6214987" y="2286079"/>
            <a:ext cx="767012" cy="623962"/>
          </a:xfrm>
          <a:custGeom>
            <a:avLst/>
            <a:gdLst>
              <a:gd name="connsiteX0" fmla="*/ 0 w 834452"/>
              <a:gd name="connsiteY0" fmla="*/ 0 h 454702"/>
              <a:gd name="connsiteX1" fmla="*/ 239843 w 834452"/>
              <a:gd name="connsiteY1" fmla="*/ 299804 h 454702"/>
              <a:gd name="connsiteX2" fmla="*/ 749508 w 834452"/>
              <a:gd name="connsiteY2" fmla="*/ 434715 h 454702"/>
              <a:gd name="connsiteX3" fmla="*/ 749508 w 834452"/>
              <a:gd name="connsiteY3" fmla="*/ 419725 h 454702"/>
              <a:gd name="connsiteX4" fmla="*/ 749508 w 834452"/>
              <a:gd name="connsiteY4" fmla="*/ 419725 h 45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4452" h="454702">
                <a:moveTo>
                  <a:pt x="0" y="0"/>
                </a:moveTo>
                <a:cubicBezTo>
                  <a:pt x="57462" y="113676"/>
                  <a:pt x="114925" y="227352"/>
                  <a:pt x="239843" y="299804"/>
                </a:cubicBezTo>
                <a:cubicBezTo>
                  <a:pt x="364761" y="372256"/>
                  <a:pt x="664564" y="414728"/>
                  <a:pt x="749508" y="434715"/>
                </a:cubicBezTo>
                <a:cubicBezTo>
                  <a:pt x="834452" y="454702"/>
                  <a:pt x="749508" y="419725"/>
                  <a:pt x="749508" y="419725"/>
                </a:cubicBezTo>
                <a:lnTo>
                  <a:pt x="749508" y="419725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 rot="5400000">
            <a:off x="8215251" y="4143467"/>
            <a:ext cx="767012" cy="623962"/>
          </a:xfrm>
          <a:custGeom>
            <a:avLst/>
            <a:gdLst>
              <a:gd name="connsiteX0" fmla="*/ 0 w 834452"/>
              <a:gd name="connsiteY0" fmla="*/ 0 h 454702"/>
              <a:gd name="connsiteX1" fmla="*/ 239843 w 834452"/>
              <a:gd name="connsiteY1" fmla="*/ 299804 h 454702"/>
              <a:gd name="connsiteX2" fmla="*/ 749508 w 834452"/>
              <a:gd name="connsiteY2" fmla="*/ 434715 h 454702"/>
              <a:gd name="connsiteX3" fmla="*/ 749508 w 834452"/>
              <a:gd name="connsiteY3" fmla="*/ 419725 h 454702"/>
              <a:gd name="connsiteX4" fmla="*/ 749508 w 834452"/>
              <a:gd name="connsiteY4" fmla="*/ 419725 h 454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4452" h="454702">
                <a:moveTo>
                  <a:pt x="0" y="0"/>
                </a:moveTo>
                <a:cubicBezTo>
                  <a:pt x="57462" y="113676"/>
                  <a:pt x="114925" y="227352"/>
                  <a:pt x="239843" y="299804"/>
                </a:cubicBezTo>
                <a:cubicBezTo>
                  <a:pt x="364761" y="372256"/>
                  <a:pt x="664564" y="414728"/>
                  <a:pt x="749508" y="434715"/>
                </a:cubicBezTo>
                <a:cubicBezTo>
                  <a:pt x="834452" y="454702"/>
                  <a:pt x="749508" y="419725"/>
                  <a:pt x="749508" y="419725"/>
                </a:cubicBezTo>
                <a:lnTo>
                  <a:pt x="749508" y="419725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14678" y="2143116"/>
            <a:ext cx="2786082" cy="2809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Установите соответствие между графиками функций и формулами, которые их задают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2000" dirty="0" smtClean="0"/>
              <a:t>формулы</a:t>
            </a:r>
            <a:endParaRPr lang="en-US" sz="2000" dirty="0" smtClean="0"/>
          </a:p>
          <a:p>
            <a:pPr>
              <a:buNone/>
            </a:pPr>
            <a:r>
              <a:rPr lang="ru-RU" sz="2000" dirty="0" smtClean="0"/>
              <a:t>1) </a:t>
            </a:r>
            <a:r>
              <a:rPr lang="en-US" sz="2000" dirty="0" smtClean="0"/>
              <a:t>y = - x² </a:t>
            </a:r>
            <a:r>
              <a:rPr lang="ru-RU" sz="2000" dirty="0" smtClean="0"/>
              <a:t>	  </a:t>
            </a:r>
            <a:r>
              <a:rPr lang="en-US" sz="2000" dirty="0" smtClean="0"/>
              <a:t>	</a:t>
            </a:r>
            <a:r>
              <a:rPr lang="ru-RU" sz="2000" dirty="0" smtClean="0"/>
              <a:t>2) у</a:t>
            </a:r>
            <a:r>
              <a:rPr lang="en-US" sz="2000" dirty="0" smtClean="0"/>
              <a:t>= -x</a:t>
            </a:r>
            <a:r>
              <a:rPr lang="ru-RU" sz="2000" dirty="0" smtClean="0"/>
              <a:t>	   </a:t>
            </a:r>
            <a:r>
              <a:rPr lang="en-US" sz="2000" dirty="0" smtClean="0"/>
              <a:t>			</a:t>
            </a:r>
            <a:r>
              <a:rPr lang="ru-RU" sz="2000" dirty="0" smtClean="0"/>
              <a:t>3) у</a:t>
            </a:r>
            <a:r>
              <a:rPr lang="en-US" sz="2000" dirty="0" smtClean="0"/>
              <a:t>=</a:t>
            </a:r>
            <a:endParaRPr lang="ru-RU" sz="2000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3116"/>
            <a:ext cx="2857519" cy="278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143116"/>
            <a:ext cx="2857519" cy="278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4282" y="0"/>
            <a:ext cx="87296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 11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5786454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6215082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282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928926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143636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en-US" dirty="0" smtClean="0"/>
              <a:t>)</a:t>
            </a:r>
            <a:endParaRPr lang="ru-RU" dirty="0"/>
          </a:p>
        </p:txBody>
      </p:sp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7572396" y="5214950"/>
          <a:ext cx="685825" cy="696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0" name="Формула" r:id="rId4" imgW="203112" imgH="228501" progId="Equation.3">
                  <p:embed/>
                </p:oleObj>
              </mc:Choice>
              <mc:Fallback>
                <p:oleObj name="Формула" r:id="rId4" imgW="203112" imgH="228501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96" y="5214950"/>
                        <a:ext cx="685825" cy="6967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143116"/>
            <a:ext cx="2865241" cy="279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Полилиния 24"/>
          <p:cNvSpPr/>
          <p:nvPr/>
        </p:nvSpPr>
        <p:spPr>
          <a:xfrm rot="5400000">
            <a:off x="4677686" y="3609066"/>
            <a:ext cx="1115686" cy="1041307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 rot="5400000" flipH="1" flipV="1">
            <a:off x="3599996" y="2543616"/>
            <a:ext cx="988669" cy="902048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321439" y="2250273"/>
            <a:ext cx="2571768" cy="250033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Полилиния 36"/>
          <p:cNvSpPr/>
          <p:nvPr/>
        </p:nvSpPr>
        <p:spPr>
          <a:xfrm>
            <a:off x="7015397" y="3535181"/>
            <a:ext cx="1139252" cy="1291652"/>
          </a:xfrm>
          <a:custGeom>
            <a:avLst/>
            <a:gdLst>
              <a:gd name="connsiteX0" fmla="*/ 0 w 1139252"/>
              <a:gd name="connsiteY0" fmla="*/ 1276662 h 1291652"/>
              <a:gd name="connsiteX1" fmla="*/ 539646 w 1139252"/>
              <a:gd name="connsiteY1" fmla="*/ 2498 h 1291652"/>
              <a:gd name="connsiteX2" fmla="*/ 1139252 w 1139252"/>
              <a:gd name="connsiteY2" fmla="*/ 1291652 h 1291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9252" h="1291652">
                <a:moveTo>
                  <a:pt x="0" y="1276662"/>
                </a:moveTo>
                <a:cubicBezTo>
                  <a:pt x="174885" y="638331"/>
                  <a:pt x="349771" y="0"/>
                  <a:pt x="539646" y="2498"/>
                </a:cubicBezTo>
                <a:cubicBezTo>
                  <a:pt x="729521" y="4996"/>
                  <a:pt x="934386" y="648324"/>
                  <a:pt x="1139252" y="1291652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Построим график функции </a:t>
            </a:r>
            <a:br>
              <a:rPr lang="ru-RU" dirty="0" smtClean="0"/>
            </a:br>
            <a:r>
              <a:rPr lang="ru-RU" dirty="0" smtClean="0"/>
              <a:t>у=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3666851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где а, </a:t>
            </a:r>
            <a:r>
              <a:rPr lang="en-US" dirty="0" smtClean="0"/>
              <a:t>b</a:t>
            </a:r>
            <a:r>
              <a:rPr lang="ru-RU" dirty="0" smtClean="0"/>
              <a:t>,</a:t>
            </a:r>
            <a:r>
              <a:rPr lang="en-US" dirty="0" smtClean="0"/>
              <a:t> k ≠ 0,</a:t>
            </a:r>
          </a:p>
          <a:p>
            <a:pPr marL="0" indent="0">
              <a:buNone/>
            </a:pPr>
            <a:r>
              <a:rPr lang="ru-RU" sz="2200" dirty="0" smtClean="0"/>
              <a:t>График данной обратной пропорциональности получен путем смещения на </a:t>
            </a:r>
            <a:r>
              <a:rPr lang="ru-RU" sz="2200" i="1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r>
              <a:rPr lang="ru-RU" sz="2200" dirty="0" smtClean="0"/>
              <a:t> единиц вдоль оси ОХ и на </a:t>
            </a:r>
            <a:r>
              <a:rPr lang="en-US" sz="2200" i="1" dirty="0" smtClean="0">
                <a:solidFill>
                  <a:schemeClr val="accent3">
                    <a:lumMod val="50000"/>
                  </a:schemeClr>
                </a:solidFill>
              </a:rPr>
              <a:t>b</a:t>
            </a:r>
            <a:r>
              <a:rPr lang="ru-RU" sz="2200" dirty="0" smtClean="0"/>
              <a:t> единиц вдоль оси ОУ.</a:t>
            </a:r>
          </a:p>
          <a:p>
            <a:pPr marL="0" indent="0">
              <a:buNone/>
            </a:pPr>
            <a:r>
              <a:rPr lang="ru-RU" dirty="0" smtClean="0"/>
              <a:t>Прямые </a:t>
            </a:r>
            <a:r>
              <a:rPr lang="ru-RU" i="1" dirty="0" smtClean="0"/>
              <a:t>х=а</a:t>
            </a:r>
            <a:r>
              <a:rPr lang="ru-RU" dirty="0" smtClean="0"/>
              <a:t> и </a:t>
            </a:r>
            <a:r>
              <a:rPr lang="ru-RU" i="1" dirty="0" smtClean="0"/>
              <a:t>у=</a:t>
            </a:r>
            <a:r>
              <a:rPr lang="en-US" i="1" dirty="0" smtClean="0"/>
              <a:t>b</a:t>
            </a:r>
            <a:r>
              <a:rPr lang="ru-RU" dirty="0"/>
              <a:t> </a:t>
            </a:r>
            <a:r>
              <a:rPr lang="ru-RU" dirty="0" smtClean="0"/>
              <a:t>являются асимптотами 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5914741"/>
              </p:ext>
            </p:extLst>
          </p:nvPr>
        </p:nvGraphicFramePr>
        <p:xfrm>
          <a:off x="4788024" y="476672"/>
          <a:ext cx="2286000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3" name="Формула" r:id="rId3" imgW="380880" imgH="228600" progId="Equation.3">
                  <p:embed/>
                </p:oleObj>
              </mc:Choice>
              <mc:Fallback>
                <p:oleObj name="Формула" r:id="rId3" imgW="3808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476672"/>
                        <a:ext cx="2286000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0379" y="1857363"/>
            <a:ext cx="461962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олилиния 5"/>
          <p:cNvSpPr/>
          <p:nvPr/>
        </p:nvSpPr>
        <p:spPr>
          <a:xfrm>
            <a:off x="6370820" y="2357907"/>
            <a:ext cx="1798819" cy="1678899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 flipH="1" flipV="1">
            <a:off x="4643438" y="4214818"/>
            <a:ext cx="1594030" cy="1454372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311879" y="3941965"/>
            <a:ext cx="326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</a:t>
            </a:r>
            <a:endParaRPr lang="ru-RU" sz="2400" dirty="0">
              <a:solidFill>
                <a:srgbClr val="C0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333650" y="1988840"/>
            <a:ext cx="0" cy="4176464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10308" y="4480339"/>
            <a:ext cx="326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b</a:t>
            </a:r>
            <a:endParaRPr lang="ru-RU" sz="2400" dirty="0">
              <a:solidFill>
                <a:srgbClr val="0070C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211960" y="4797152"/>
            <a:ext cx="4176464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Полилиния 15"/>
          <p:cNvSpPr/>
          <p:nvPr/>
        </p:nvSpPr>
        <p:spPr>
          <a:xfrm>
            <a:off x="6379137" y="2359953"/>
            <a:ext cx="1798819" cy="1678899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 flipH="1" flipV="1">
            <a:off x="4651755" y="4216864"/>
            <a:ext cx="1594030" cy="1454372"/>
          </a:xfrm>
          <a:custGeom>
            <a:avLst/>
            <a:gdLst>
              <a:gd name="connsiteX0" fmla="*/ 0 w 1798819"/>
              <a:gd name="connsiteY0" fmla="*/ 0 h 1678899"/>
              <a:gd name="connsiteX1" fmla="*/ 299803 w 1798819"/>
              <a:gd name="connsiteY1" fmla="*/ 1394086 h 1678899"/>
              <a:gd name="connsiteX2" fmla="*/ 1798819 w 1798819"/>
              <a:gd name="connsiteY2" fmla="*/ 1678899 h 16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8819" h="1678899">
                <a:moveTo>
                  <a:pt x="0" y="0"/>
                </a:moveTo>
                <a:cubicBezTo>
                  <a:pt x="0" y="557135"/>
                  <a:pt x="0" y="1114270"/>
                  <a:pt x="299803" y="1394086"/>
                </a:cubicBezTo>
                <a:cubicBezTo>
                  <a:pt x="599606" y="1673902"/>
                  <a:pt x="1199212" y="1676400"/>
                  <a:pt x="1798819" y="1678899"/>
                </a:cubicBezTo>
              </a:path>
            </a:pathLst>
          </a:cu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643438" y="4480339"/>
            <a:ext cx="640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y</a:t>
            </a:r>
            <a:r>
              <a:rPr lang="en-US" dirty="0" smtClean="0">
                <a:solidFill>
                  <a:srgbClr val="0070C0"/>
                </a:solidFill>
              </a:rPr>
              <a:t>=b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59613" y="2492896"/>
            <a:ext cx="640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x=a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1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11372 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7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0.10886 -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372 4.81481E-6 L 0.11372 0.0965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1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886 -0.00023 L 0.10886 0.104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60009"/>
            <a:ext cx="8229600" cy="771623"/>
          </a:xfrm>
        </p:spPr>
        <p:txBody>
          <a:bodyPr/>
          <a:lstStyle/>
          <a:p>
            <a:r>
              <a:rPr lang="en-US" smtClean="0"/>
              <a:t> 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328" y="500042"/>
            <a:ext cx="9057672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Линейная функция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y=</a:t>
            </a:r>
            <a:r>
              <a:rPr lang="en-US" b="1" dirty="0" err="1" smtClean="0"/>
              <a:t>kx+b</a:t>
            </a:r>
            <a:endParaRPr lang="en-US" b="1" dirty="0" smtClean="0"/>
          </a:p>
          <a:p>
            <a:pPr algn="ctr">
              <a:buNone/>
            </a:pPr>
            <a:r>
              <a:rPr lang="ru-RU" sz="2400" dirty="0" smtClean="0"/>
              <a:t>Графиком данной функции является </a:t>
            </a:r>
            <a:r>
              <a:rPr lang="ru-RU" dirty="0" smtClean="0">
                <a:solidFill>
                  <a:srgbClr val="C00000"/>
                </a:solidFill>
              </a:rPr>
              <a:t>прямая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algn="ctr">
              <a:buNone/>
            </a:pPr>
            <a:r>
              <a:rPr lang="ru-RU" sz="2400" dirty="0" smtClean="0"/>
              <a:t>Рассмотрим частные случаи</a:t>
            </a:r>
          </a:p>
          <a:p>
            <a:pPr algn="ctr">
              <a:buNone/>
            </a:pPr>
            <a:r>
              <a:rPr lang="en-US" sz="2400" b="1" dirty="0" smtClean="0"/>
              <a:t>k = 0, b ≠ 0 </a:t>
            </a:r>
            <a:endParaRPr lang="ru-RU" sz="24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428992" y="4857760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3607587" y="4822041"/>
            <a:ext cx="235745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00430" y="4214818"/>
            <a:ext cx="271464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29190" y="3857628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b&gt;0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428992" y="5429264"/>
            <a:ext cx="2786082" cy="158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57752" y="5072074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b&lt;0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6248" y="478632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286512" y="478632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857752" y="357187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Линейная функция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y=</a:t>
            </a:r>
            <a:r>
              <a:rPr lang="en-US" b="1" dirty="0" err="1" smtClean="0"/>
              <a:t>kx+b</a:t>
            </a:r>
            <a:endParaRPr lang="en-US" b="1" dirty="0" smtClean="0"/>
          </a:p>
          <a:p>
            <a:pPr algn="ctr">
              <a:buNone/>
            </a:pPr>
            <a:r>
              <a:rPr lang="ru-RU" sz="2400" dirty="0" smtClean="0"/>
              <a:t>Графиком данной функции является </a:t>
            </a:r>
            <a:r>
              <a:rPr lang="ru-RU" dirty="0" smtClean="0">
                <a:solidFill>
                  <a:srgbClr val="C00000"/>
                </a:solidFill>
              </a:rPr>
              <a:t>прямая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algn="ctr">
              <a:buNone/>
            </a:pPr>
            <a:r>
              <a:rPr lang="ru-RU" sz="2400" dirty="0" smtClean="0"/>
              <a:t>Рассмотрим частные случаи</a:t>
            </a:r>
          </a:p>
          <a:p>
            <a:pPr algn="ctr">
              <a:buNone/>
            </a:pPr>
            <a:r>
              <a:rPr lang="en-US" sz="2400" b="1" dirty="0" smtClean="0"/>
              <a:t>k≠ 0, b = 0 </a:t>
            </a:r>
            <a:endParaRPr lang="ru-RU" sz="24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428992" y="4857760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3607587" y="4822041"/>
            <a:ext cx="235745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643306" y="3857628"/>
            <a:ext cx="2214578" cy="205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43504" y="378619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k&gt;0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571868" y="3929066"/>
            <a:ext cx="2571768" cy="2000264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86182" y="3857628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k&lt;0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6248" y="478632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286512" y="478632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857752" y="357187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sp>
        <p:nvSpPr>
          <p:cNvPr id="34" name="Дуга 33"/>
          <p:cNvSpPr/>
          <p:nvPr/>
        </p:nvSpPr>
        <p:spPr>
          <a:xfrm>
            <a:off x="5000628" y="4500570"/>
            <a:ext cx="428628" cy="642942"/>
          </a:xfrm>
          <a:prstGeom prst="arc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/>
          <p:nvPr/>
        </p:nvSpPr>
        <p:spPr>
          <a:xfrm>
            <a:off x="3643306" y="4500570"/>
            <a:ext cx="1428760" cy="714380"/>
          </a:xfrm>
          <a:prstGeom prst="arc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Линейная функция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y=</a:t>
            </a:r>
            <a:r>
              <a:rPr lang="en-US" b="1" dirty="0" err="1" smtClean="0"/>
              <a:t>kx+b</a:t>
            </a:r>
            <a:endParaRPr lang="en-US" b="1" dirty="0" smtClean="0"/>
          </a:p>
          <a:p>
            <a:pPr algn="ctr">
              <a:buNone/>
            </a:pPr>
            <a:r>
              <a:rPr lang="ru-RU" sz="2400" dirty="0" smtClean="0"/>
              <a:t>Графиком данной функции является </a:t>
            </a:r>
            <a:r>
              <a:rPr lang="ru-RU" dirty="0" smtClean="0">
                <a:solidFill>
                  <a:srgbClr val="C00000"/>
                </a:solidFill>
              </a:rPr>
              <a:t>прямая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algn="ctr">
              <a:buNone/>
            </a:pPr>
            <a:r>
              <a:rPr lang="en-US" sz="2400" b="1" dirty="0" smtClean="0"/>
              <a:t>k ≠ 0, b ≠ 0 </a:t>
            </a:r>
            <a:endParaRPr lang="ru-RU" sz="24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4071934" y="4143380"/>
            <a:ext cx="2214578" cy="2052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57818" y="3857628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k&gt;0, b &lt; 0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786182" y="3571876"/>
            <a:ext cx="2571768" cy="2000264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57620" y="3143248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k&lt;0, b &gt;0</a:t>
            </a:r>
            <a:endParaRPr lang="ru-RU" sz="2000" b="1" dirty="0">
              <a:solidFill>
                <a:srgbClr val="00B050"/>
              </a:solidFill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3428992" y="3571876"/>
            <a:ext cx="3214710" cy="2429686"/>
            <a:chOff x="3428992" y="3571876"/>
            <a:chExt cx="3214710" cy="2429686"/>
          </a:xfrm>
        </p:grpSpPr>
        <p:cxnSp>
          <p:nvCxnSpPr>
            <p:cNvPr id="5" name="Прямая со стрелкой 4"/>
            <p:cNvCxnSpPr/>
            <p:nvPr/>
          </p:nvCxnSpPr>
          <p:spPr>
            <a:xfrm>
              <a:off x="3428992" y="4857760"/>
              <a:ext cx="285752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 rot="5400000" flipH="1" flipV="1">
              <a:off x="3607587" y="4822041"/>
              <a:ext cx="235745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286248" y="4786322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0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86512" y="478632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5775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ru-RU" dirty="0"/>
            </a:p>
          </p:txBody>
        </p:sp>
      </p:grpSp>
      <p:sp>
        <p:nvSpPr>
          <p:cNvPr id="34" name="Дуга 33"/>
          <p:cNvSpPr/>
          <p:nvPr/>
        </p:nvSpPr>
        <p:spPr>
          <a:xfrm>
            <a:off x="5643570" y="4572008"/>
            <a:ext cx="428628" cy="642942"/>
          </a:xfrm>
          <a:prstGeom prst="arc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/>
          <p:nvPr/>
        </p:nvSpPr>
        <p:spPr>
          <a:xfrm>
            <a:off x="4357686" y="4500570"/>
            <a:ext cx="1428760" cy="714380"/>
          </a:xfrm>
          <a:prstGeom prst="arc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429124" y="421481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b 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00562" y="5214950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b 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34" grpId="0" animBg="1"/>
      <p:bldP spid="35" grpId="0" animBg="1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5"/>
            <a:ext cx="8229600" cy="1214446"/>
          </a:xfrm>
        </p:spPr>
        <p:txBody>
          <a:bodyPr/>
          <a:lstStyle/>
          <a:p>
            <a:pPr marL="0" indent="17463">
              <a:buNone/>
            </a:pPr>
            <a:r>
              <a:rPr lang="ru-RU" sz="2400" dirty="0" smtClean="0"/>
              <a:t>На рисунках изображены графики функций вида </a:t>
            </a:r>
            <a:r>
              <a:rPr lang="en-US" sz="2400" dirty="0" smtClean="0"/>
              <a:t>y= </a:t>
            </a:r>
            <a:r>
              <a:rPr lang="en-US" sz="2400" dirty="0" err="1" smtClean="0"/>
              <a:t>kx</a:t>
            </a:r>
            <a:r>
              <a:rPr lang="en-US" sz="2400" dirty="0" smtClean="0"/>
              <a:t> + b.</a:t>
            </a:r>
            <a:r>
              <a:rPr lang="ru-RU" sz="2400" dirty="0" smtClean="0"/>
              <a:t> Установите соответствие между графиками функций и знаками коэффициентов </a:t>
            </a:r>
            <a:r>
              <a:rPr lang="en-US" sz="2400" dirty="0" smtClean="0"/>
              <a:t>k </a:t>
            </a:r>
            <a:r>
              <a:rPr lang="ru-RU" sz="2400" dirty="0" smtClean="0"/>
              <a:t>и </a:t>
            </a:r>
            <a:r>
              <a:rPr lang="en-US" sz="2400" dirty="0" smtClean="0"/>
              <a:t> b.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50030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214282" y="2571744"/>
            <a:ext cx="3000396" cy="2429686"/>
            <a:chOff x="3428992" y="3571876"/>
            <a:chExt cx="3000396" cy="2429686"/>
          </a:xfrm>
        </p:grpSpPr>
        <p:cxnSp>
          <p:nvCxnSpPr>
            <p:cNvPr id="8" name="Прямая со стрелкой 7"/>
            <p:cNvCxnSpPr/>
            <p:nvPr/>
          </p:nvCxnSpPr>
          <p:spPr>
            <a:xfrm>
              <a:off x="3428992" y="4857760"/>
              <a:ext cx="285752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 rot="5400000" flipH="1" flipV="1">
              <a:off x="3607587" y="4822041"/>
              <a:ext cx="235745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286248" y="4786322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0</a:t>
              </a:r>
              <a:endParaRPr lang="ru-R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72198" y="4857760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5775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ru-RU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214678" y="2571744"/>
            <a:ext cx="2928958" cy="2429686"/>
            <a:chOff x="3428992" y="3571876"/>
            <a:chExt cx="2928958" cy="2429686"/>
          </a:xfrm>
        </p:grpSpPr>
        <p:cxnSp>
          <p:nvCxnSpPr>
            <p:cNvPr id="14" name="Прямая со стрелкой 13"/>
            <p:cNvCxnSpPr/>
            <p:nvPr/>
          </p:nvCxnSpPr>
          <p:spPr>
            <a:xfrm>
              <a:off x="3428992" y="4857760"/>
              <a:ext cx="285752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 rot="5400000" flipH="1" flipV="1">
              <a:off x="3607587" y="4822041"/>
              <a:ext cx="235745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286248" y="4786322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0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00760" y="4786322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5775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143636" y="2571744"/>
            <a:ext cx="3000364" cy="2429686"/>
            <a:chOff x="3428992" y="3571876"/>
            <a:chExt cx="3000364" cy="2429686"/>
          </a:xfrm>
        </p:grpSpPr>
        <p:cxnSp>
          <p:nvCxnSpPr>
            <p:cNvPr id="20" name="Прямая со стрелкой 19"/>
            <p:cNvCxnSpPr/>
            <p:nvPr/>
          </p:nvCxnSpPr>
          <p:spPr>
            <a:xfrm>
              <a:off x="3428992" y="4857760"/>
              <a:ext cx="285752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rot="5400000" flipH="1" flipV="1">
              <a:off x="3607587" y="4822041"/>
              <a:ext cx="235745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286248" y="4786322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0</a:t>
              </a:r>
              <a:endParaRPr lang="ru-RU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72166" y="4857760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</a:t>
              </a: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57752" y="357187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y</a:t>
              </a:r>
              <a:endParaRPr lang="ru-RU" dirty="0"/>
            </a:p>
          </p:txBody>
        </p:sp>
      </p:grp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607191" y="3321843"/>
            <a:ext cx="2286016" cy="9286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3071802" y="3143248"/>
            <a:ext cx="2143140" cy="14287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215074" y="3143248"/>
            <a:ext cx="2286016" cy="11430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71472" y="5072074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k &lt; 0, b &lt; 0		2) k &gt; 0, b &gt;0		3) k &lt; 0, b &gt; 0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4348" y="5572140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285852" y="5572140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14348" y="6000768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285852" y="6000768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857356" y="5572140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857356" y="6000768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28926" y="250030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6429388" y="250030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5" name="Дуга 34"/>
          <p:cNvSpPr/>
          <p:nvPr/>
        </p:nvSpPr>
        <p:spPr>
          <a:xfrm>
            <a:off x="1142976" y="3643314"/>
            <a:ext cx="1071570" cy="428628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2143108" y="33575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k&lt;0</a:t>
            </a:r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 flipV="1">
            <a:off x="1571604" y="328612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643042" y="300037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b&gt;0</a:t>
            </a:r>
            <a:endParaRPr lang="ru-RU" dirty="0"/>
          </a:p>
        </p:txBody>
      </p:sp>
      <p:sp>
        <p:nvSpPr>
          <p:cNvPr id="39" name="Дуга 38"/>
          <p:cNvSpPr/>
          <p:nvPr/>
        </p:nvSpPr>
        <p:spPr>
          <a:xfrm>
            <a:off x="3500430" y="3643314"/>
            <a:ext cx="1071570" cy="428628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4500562" y="33575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k&lt;0</a:t>
            </a:r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 flipV="1">
            <a:off x="4500562" y="442913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4786314" y="414338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b&lt;0</a:t>
            </a:r>
            <a:endParaRPr lang="ru-RU" dirty="0"/>
          </a:p>
        </p:txBody>
      </p:sp>
      <p:sp>
        <p:nvSpPr>
          <p:cNvPr id="45" name="Дуга 44"/>
          <p:cNvSpPr/>
          <p:nvPr/>
        </p:nvSpPr>
        <p:spPr>
          <a:xfrm rot="2343578">
            <a:off x="7154790" y="3644604"/>
            <a:ext cx="518506" cy="136335"/>
          </a:xfrm>
          <a:prstGeom prst="arc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8001024" y="350043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k&gt;0</a:t>
            </a:r>
            <a:endParaRPr lang="ru-RU" dirty="0"/>
          </a:p>
        </p:txBody>
      </p:sp>
      <p:sp>
        <p:nvSpPr>
          <p:cNvPr id="47" name="Овал 46"/>
          <p:cNvSpPr/>
          <p:nvPr/>
        </p:nvSpPr>
        <p:spPr>
          <a:xfrm flipV="1">
            <a:off x="7429520" y="3429000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7500958" y="314324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b&gt;0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 animBg="1"/>
      <p:bldP spid="38" grpId="0"/>
      <p:bldP spid="39" grpId="0" animBg="1"/>
      <p:bldP spid="41" grpId="0"/>
      <p:bldP spid="43" grpId="0" animBg="1"/>
      <p:bldP spid="44" grpId="0"/>
      <p:bldP spid="45" grpId="0" animBg="1"/>
      <p:bldP spid="46" grpId="0"/>
      <p:bldP spid="47" grpId="0" animBg="1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5"/>
            <a:ext cx="8229600" cy="1214446"/>
          </a:xfrm>
        </p:spPr>
        <p:txBody>
          <a:bodyPr/>
          <a:lstStyle/>
          <a:p>
            <a:pPr marL="0" indent="17463">
              <a:buNone/>
            </a:pPr>
            <a:r>
              <a:rPr lang="ru-RU" sz="2400" dirty="0" smtClean="0"/>
              <a:t>Установите соответствие между формулами, которыми заданы функции и графиками этих функций</a:t>
            </a:r>
            <a:endParaRPr lang="en-US" sz="24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50030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357158" y="200024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en-US" dirty="0" smtClean="0"/>
              <a:t>) y = - 0,5x - 2	</a:t>
            </a:r>
            <a:r>
              <a:rPr lang="ru-RU" dirty="0" smtClean="0"/>
              <a:t>              Б</a:t>
            </a:r>
            <a:r>
              <a:rPr lang="en-US" dirty="0" smtClean="0"/>
              <a:t>) y = 0,5x + 2</a:t>
            </a:r>
            <a:r>
              <a:rPr lang="ru-RU" dirty="0" smtClean="0"/>
              <a:t>		  В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en-US" dirty="0" smtClean="0"/>
              <a:t>y = 0,5x - 2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714348" y="5572140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285852" y="5572140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14348" y="6000768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285852" y="6000768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857356" y="5572140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857356" y="6000768"/>
            <a:ext cx="571504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28926" y="250030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5929322" y="250030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r>
              <a:rPr lang="en-US" dirty="0" smtClean="0"/>
              <a:t>)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615" t="19272" r="86274" b="57750"/>
          <a:stretch>
            <a:fillRect/>
          </a:stretch>
        </p:blipFill>
        <p:spPr bwMode="auto">
          <a:xfrm>
            <a:off x="714348" y="2500306"/>
            <a:ext cx="21431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549" t="18750" r="85725" b="57812"/>
          <a:stretch>
            <a:fillRect/>
          </a:stretch>
        </p:blipFill>
        <p:spPr bwMode="auto">
          <a:xfrm>
            <a:off x="3357554" y="2500306"/>
            <a:ext cx="2357454" cy="226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 l="549" t="18750" r="85725" b="57812"/>
          <a:stretch>
            <a:fillRect/>
          </a:stretch>
        </p:blipFill>
        <p:spPr bwMode="auto">
          <a:xfrm>
            <a:off x="6357950" y="2500306"/>
            <a:ext cx="2357422" cy="226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Квадратичная функция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y = </a:t>
            </a:r>
            <a:r>
              <a:rPr lang="ru-RU" b="1" dirty="0" smtClean="0"/>
              <a:t>а</a:t>
            </a:r>
            <a:r>
              <a:rPr lang="en-US" b="1" dirty="0" smtClean="0"/>
              <a:t>x² + </a:t>
            </a:r>
            <a:r>
              <a:rPr lang="en-US" b="1" dirty="0" err="1" smtClean="0"/>
              <a:t>bx</a:t>
            </a:r>
            <a:r>
              <a:rPr lang="en-US" b="1" dirty="0" smtClean="0"/>
              <a:t> + c</a:t>
            </a:r>
          </a:p>
          <a:p>
            <a:pPr algn="ctr">
              <a:buNone/>
            </a:pPr>
            <a:r>
              <a:rPr lang="ru-RU" dirty="0" smtClean="0"/>
              <a:t>Что является графиком данной функции?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Квадратичная функция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b="1" dirty="0" smtClean="0"/>
              <a:t>y = </a:t>
            </a:r>
            <a:r>
              <a:rPr lang="ru-RU" b="1" dirty="0" smtClean="0"/>
              <a:t>а</a:t>
            </a:r>
            <a:r>
              <a:rPr lang="en-US" b="1" dirty="0" smtClean="0"/>
              <a:t>x² + </a:t>
            </a:r>
            <a:r>
              <a:rPr lang="en-US" b="1" dirty="0" err="1" smtClean="0"/>
              <a:t>bx</a:t>
            </a:r>
            <a:r>
              <a:rPr lang="en-US" b="1" dirty="0" smtClean="0"/>
              <a:t> + c</a:t>
            </a:r>
          </a:p>
          <a:p>
            <a:pPr algn="ctr">
              <a:buNone/>
            </a:pPr>
            <a:r>
              <a:rPr lang="ru-RU" sz="2400" dirty="0" smtClean="0"/>
              <a:t>Графиком данной функции является </a:t>
            </a:r>
            <a:r>
              <a:rPr lang="ru-RU" dirty="0" smtClean="0">
                <a:solidFill>
                  <a:srgbClr val="C00000"/>
                </a:solidFill>
              </a:rPr>
              <a:t>парабола,</a:t>
            </a:r>
          </a:p>
          <a:p>
            <a:pPr>
              <a:buNone/>
            </a:pPr>
            <a:r>
              <a:rPr lang="ru-RU" sz="2400" dirty="0" smtClean="0"/>
              <a:t>ветви которой направлены </a:t>
            </a:r>
            <a:r>
              <a:rPr lang="ru-RU" dirty="0" smtClean="0"/>
              <a:t>вверх</a:t>
            </a:r>
            <a:r>
              <a:rPr lang="ru-RU" sz="2400" dirty="0" smtClean="0"/>
              <a:t> если </a:t>
            </a:r>
            <a:r>
              <a:rPr lang="ru-RU" dirty="0" smtClean="0">
                <a:solidFill>
                  <a:srgbClr val="0070C0"/>
                </a:solidFill>
              </a:rPr>
              <a:t>а</a:t>
            </a:r>
            <a:r>
              <a:rPr lang="en-US" dirty="0" smtClean="0">
                <a:solidFill>
                  <a:srgbClr val="0070C0"/>
                </a:solidFill>
              </a:rPr>
              <a:t> &gt; 0 </a:t>
            </a:r>
            <a:r>
              <a:rPr lang="ru-RU" sz="2400" dirty="0" smtClean="0"/>
              <a:t>и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 					</a:t>
            </a:r>
            <a:r>
              <a:rPr lang="ru-RU" dirty="0" smtClean="0"/>
              <a:t>вниз</a:t>
            </a:r>
            <a:r>
              <a:rPr lang="ru-RU" sz="2400" dirty="0" smtClean="0"/>
              <a:t>, если </a:t>
            </a:r>
            <a:r>
              <a:rPr lang="ru-RU" dirty="0" smtClean="0">
                <a:solidFill>
                  <a:srgbClr val="0070C0"/>
                </a:solidFill>
              </a:rPr>
              <a:t>а</a:t>
            </a:r>
            <a:r>
              <a:rPr lang="en-US" dirty="0" smtClean="0">
                <a:solidFill>
                  <a:srgbClr val="0070C0"/>
                </a:solidFill>
              </a:rPr>
              <a:t> &lt; 0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Вершина параболы </a:t>
            </a:r>
            <a:r>
              <a:rPr lang="en-US" sz="2400" dirty="0" smtClean="0"/>
              <a:t> </a:t>
            </a:r>
            <a:r>
              <a:rPr lang="en-US" dirty="0" smtClean="0"/>
              <a:t>m =          ,      n = </a:t>
            </a:r>
          </a:p>
          <a:p>
            <a:pPr>
              <a:buNone/>
            </a:pPr>
            <a:r>
              <a:rPr lang="ru-RU" sz="2600" dirty="0" smtClean="0"/>
              <a:t>Точка (</a:t>
            </a:r>
            <a:r>
              <a:rPr lang="en-US" sz="2600" dirty="0" err="1" smtClean="0"/>
              <a:t>m;n</a:t>
            </a:r>
            <a:r>
              <a:rPr lang="ru-RU" sz="2600" dirty="0" smtClean="0"/>
              <a:t>)</a:t>
            </a:r>
            <a:endParaRPr lang="en-US" sz="2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/>
              <a:t>Точка пересечения с осью </a:t>
            </a:r>
            <a:r>
              <a:rPr lang="en-US" sz="2400" dirty="0" smtClean="0"/>
              <a:t>OY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(0; c)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571868" y="3786190"/>
          <a:ext cx="868363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Формула" r:id="rId3" imgW="342751" imgH="393529" progId="Equation.3">
                  <p:embed/>
                </p:oleObj>
              </mc:Choice>
              <mc:Fallback>
                <p:oleObj name="Формула" r:id="rId3" imgW="342751" imgH="393529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3786190"/>
                        <a:ext cx="868363" cy="996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5572132" y="3643314"/>
          <a:ext cx="1814530" cy="1108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Формула" r:id="rId5" imgW="685800" imgH="419100" progId="Equation.3">
                  <p:embed/>
                </p:oleObj>
              </mc:Choice>
              <mc:Fallback>
                <p:oleObj name="Формула" r:id="rId5" imgW="685800" imgH="4191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32" y="3643314"/>
                        <a:ext cx="1814530" cy="11088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2170</TotalTime>
  <Words>663</Words>
  <Application>Microsoft Office PowerPoint</Application>
  <PresentationFormat>Экран (4:3)</PresentationFormat>
  <Paragraphs>260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 Office</vt:lpstr>
      <vt:lpstr>Формула</vt:lpstr>
      <vt:lpstr>Презентация PowerPoint</vt:lpstr>
      <vt:lpstr>Линейная функция</vt:lpstr>
      <vt:lpstr>Линейная функция</vt:lpstr>
      <vt:lpstr>Линейная функция</vt:lpstr>
      <vt:lpstr>Линейная функция</vt:lpstr>
      <vt:lpstr>Задание 11</vt:lpstr>
      <vt:lpstr>Задание 11</vt:lpstr>
      <vt:lpstr>Квадратичная функция</vt:lpstr>
      <vt:lpstr>Квадратичная функция</vt:lpstr>
      <vt:lpstr>Презентация PowerPoint</vt:lpstr>
      <vt:lpstr>Квадратичная функция</vt:lpstr>
      <vt:lpstr>Квадратичная функция</vt:lpstr>
      <vt:lpstr>Квадратичная функция</vt:lpstr>
      <vt:lpstr>Презентация PowerPoint</vt:lpstr>
      <vt:lpstr>На рисунках изображены графики функций вида  y = аx² + bx + c . Установите соответствие между графиками функций и знаками коэффициентов а и с</vt:lpstr>
      <vt:lpstr>Установите соответствие между графиками функций и формулами, которые их задают</vt:lpstr>
      <vt:lpstr>Обратная пропорциональность</vt:lpstr>
      <vt:lpstr>Обратная пропорциональность</vt:lpstr>
      <vt:lpstr>Презентация PowerPoint</vt:lpstr>
      <vt:lpstr>Презентация PowerPoint</vt:lpstr>
      <vt:lpstr>Презентация PowerPoint</vt:lpstr>
      <vt:lpstr>Установите соответствие между графиками функций и формулами, которые их задают</vt:lpstr>
      <vt:lpstr>Установите соответствие между графиками функций и формулами, которые их задают</vt:lpstr>
      <vt:lpstr>Построим график функции  у=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203</cp:lastModifiedBy>
  <cp:revision>182</cp:revision>
  <dcterms:created xsi:type="dcterms:W3CDTF">2020-07-17T19:58:32Z</dcterms:created>
  <dcterms:modified xsi:type="dcterms:W3CDTF">2023-04-11T11:21:12Z</dcterms:modified>
</cp:coreProperties>
</file>