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7" r:id="rId9"/>
    <p:sldId id="27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4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C339BF1-E94B-4FCE-A446-4EB98A8281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A2D0E38-3C53-4151-AF02-25421BF630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5764F11-DA01-4172-95A0-E86299B34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34B7-55EF-4223-AFC6-93BE80BCF7EA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B9344A9-5AFC-47C3-AC05-D9A19C1C2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D8A1AD7-6469-46E5-9EC0-8DEE1F223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DDBF-3D54-4684-B6D2-A6EF53448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962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D77496A-930A-49EE-A9A3-E3C6D8E84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844864B-0CBA-42DD-BC13-B2136B2C8F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136CB82-A1ED-4527-B98E-E05194C88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34B7-55EF-4223-AFC6-93BE80BCF7EA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B7A4953-1608-4B1F-82AA-A4BA66194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B78A10F-7251-4E39-8820-FBF35EC60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DDBF-3D54-4684-B6D2-A6EF53448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414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A2B9DAAA-B755-4FFD-B680-6C818A0890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B9A2DC0-632F-46ED-9277-74DA10BDD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72282C7-7412-4D0C-916B-76C782F64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34B7-55EF-4223-AFC6-93BE80BCF7EA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84BED39-498D-41DC-BCB6-AE09F7A36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2893FD8-EEAD-4516-AA1B-4C7526AF5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DDBF-3D54-4684-B6D2-A6EF53448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867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D5F3C17-448A-43EC-A359-171931D1F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DC3E866-9D05-413E-A89C-561B266BFE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A274614-DE22-4F07-AEEB-652CFD7BC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34B7-55EF-4223-AFC6-93BE80BCF7EA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023F329-B42A-46E2-8798-1EBA0F77E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EEF4D51-3039-48DB-9A4B-78CE4DBC0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DDBF-3D54-4684-B6D2-A6EF53448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01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008B573-E9CF-4218-B918-E2A2BE670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F9DBBD4-F9F6-4164-BAA7-F39621104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2694248-2EE2-4CE1-A0DB-45D6A5DE5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34B7-55EF-4223-AFC6-93BE80BCF7EA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10AAF1E-A300-4385-A370-C758627F2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6BE7234-91FD-4B12-98FB-ACF5DBA65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DDBF-3D54-4684-B6D2-A6EF53448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77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23663C-FD25-4F59-9CEB-5B4F9CAFD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EF2F5E7-10FA-4875-B4A9-DD4D446E46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904BA78-C646-45B6-8D61-E1001EA5EF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9767229-520A-42B1-8BD9-07A0DA13C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34B7-55EF-4223-AFC6-93BE80BCF7EA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5FB70A0-3282-4824-91E7-1AB75DA5F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EA8F07E-4803-4FA7-80E1-8F512C048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DDBF-3D54-4684-B6D2-A6EF53448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122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0195B9D-24D1-4433-B99C-C97E5E099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F8C09B8-5D8C-4397-8C6E-D455F1D2B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D534483-80E8-4D9B-AA1E-0B408E1EAC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4AD4B5E2-A6D0-452D-9E64-337963EEA4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28742F39-1BD9-440A-AB9F-0EFCE64E1D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9F729A0-3F67-4CA0-A185-FFA920C6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34B7-55EF-4223-AFC6-93BE80BCF7EA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205DE0FE-B56D-4870-9BB5-C76B3BA20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8F2EFAFF-8E3D-4586-BFA7-F4DFE9B2E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DDBF-3D54-4684-B6D2-A6EF53448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748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AEB51C1-5F87-4EB2-A07B-5E0799F52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22FF607C-88FF-4A23-8A54-1DB2E705C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34B7-55EF-4223-AFC6-93BE80BCF7EA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1FA427B1-17F4-4B66-879B-FF0593180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0F997A49-AB50-493B-949B-BE949E4E4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DDBF-3D54-4684-B6D2-A6EF53448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338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86D4FC7B-9305-4D42-BBDA-CFFD7180F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34B7-55EF-4223-AFC6-93BE80BCF7EA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925D085D-6F62-42E2-B6F2-81D5C2623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0E670EA-70DE-42C5-B240-24FF7F83B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DDBF-3D54-4684-B6D2-A6EF53448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522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ECB1B88-B548-4C64-A9F1-7D75D2D1E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4F04E55-7B5C-4F83-9F0E-830A25FCD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1E2A44E-2A64-4BC2-8780-9CA3854DD4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D191298-C03C-483C-847F-EDB756084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34B7-55EF-4223-AFC6-93BE80BCF7EA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4C99725-8DE5-4197-B0A3-FD7D5EBCF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E8CE3EA-FF81-4746-8D31-CD5C01ECC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DDBF-3D54-4684-B6D2-A6EF53448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794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2B449F4-DA76-4317-A53A-7563DC1C7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47F03954-16E8-4C12-B529-1ADFA4C64F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A896217-40EA-4B40-8A00-9AB24F7886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4BE13F2-3131-4433-9B21-B1761983D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134B7-55EF-4223-AFC6-93BE80BCF7EA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01D5CBC-FD03-4FA1-9A74-1A222CF54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F253F1B-D47D-417E-BF73-2D3630AAF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DDBF-3D54-4684-B6D2-A6EF53448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34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3CF908D-5D8A-4369-BB23-D22114307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248FDE1-3C18-4D28-A74C-1FAD91C40B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5E96CA0-0425-4F31-8B6B-9F000BBBE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134B7-55EF-4223-AFC6-93BE80BCF7EA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3F6C9AF-AC29-496F-BB82-B849674B81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935AFA9-6D77-49C1-9CEA-E5E91B3D09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FDDBF-3D54-4684-B6D2-A6EF53448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05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2F0AD2-740B-4AC2-A17C-57C6436A2F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Решение практико-ориентированных задач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B74C2E03-E97F-462C-BA7F-49C8930A5F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Задачи про печи</a:t>
            </a:r>
          </a:p>
        </p:txBody>
      </p:sp>
    </p:spTree>
    <p:extLst>
      <p:ext uri="{BB962C8B-B14F-4D97-AF65-F5344CB8AC3E}">
        <p14:creationId xmlns:p14="http://schemas.microsoft.com/office/powerpoint/2010/main" val="212535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3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82880" y="182880"/>
            <a:ext cx="5870880" cy="6021720"/>
          </a:xfrm>
          <a:prstGeom prst="rect">
            <a:avLst/>
          </a:prstGeom>
          <a:ln w="9360">
            <a:noFill/>
          </a:ln>
        </p:spPr>
      </p:pic>
      <p:pic>
        <p:nvPicPr>
          <p:cNvPr id="184" name="Picture 3"/>
          <p:cNvPicPr/>
          <p:nvPr/>
        </p:nvPicPr>
        <p:blipFill>
          <a:blip r:embed="rId3"/>
          <a:stretch/>
        </p:blipFill>
        <p:spPr>
          <a:xfrm>
            <a:off x="6003360" y="189719"/>
            <a:ext cx="6188640" cy="5736067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6" name="Picture 2"/>
          <p:cNvPicPr/>
          <p:nvPr/>
        </p:nvPicPr>
        <p:blipFill>
          <a:blip r:embed="rId2"/>
          <a:stretch/>
        </p:blipFill>
        <p:spPr>
          <a:xfrm>
            <a:off x="190440" y="189360"/>
            <a:ext cx="8810640" cy="5111640"/>
          </a:xfrm>
          <a:prstGeom prst="rect">
            <a:avLst/>
          </a:prstGeom>
          <a:ln>
            <a:noFill/>
          </a:ln>
        </p:spPr>
      </p:pic>
      <p:sp>
        <p:nvSpPr>
          <p:cNvPr id="187" name="TextShape 2"/>
          <p:cNvSpPr txBox="1"/>
          <p:nvPr/>
        </p:nvSpPr>
        <p:spPr>
          <a:xfrm>
            <a:off x="1386360" y="4753440"/>
            <a:ext cx="1078544" cy="460211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r>
              <a:rPr lang="ru-RU" sz="24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14,7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" name="CustomShape 3"/>
          <p:cNvSpPr/>
          <p:nvPr/>
        </p:nvSpPr>
        <p:spPr>
          <a:xfrm>
            <a:off x="860760" y="5625000"/>
            <a:ext cx="6840720" cy="398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marL="342720" indent="-342720">
              <a:lnSpc>
                <a:spcPct val="100000"/>
              </a:lnSpc>
              <a:buClr>
                <a:srgbClr val="C00000"/>
              </a:buClr>
              <a:buFont typeface="Arial"/>
              <a:buAutoNum type="arabicParenR"/>
            </a:pPr>
            <a:r>
              <a:rPr lang="ru-RU" sz="20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3,5 х 2 х 2,1 = 14,7(м</a:t>
            </a:r>
            <a:r>
              <a:rPr lang="en-US" sz="20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ᶟ</a:t>
            </a:r>
            <a:r>
              <a:rPr lang="ru-RU" sz="20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) – объем парного отделения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0" name="Picture 2"/>
          <p:cNvPicPr/>
          <p:nvPr/>
        </p:nvPicPr>
        <p:blipFill>
          <a:blip r:embed="rId2"/>
          <a:stretch/>
        </p:blipFill>
        <p:spPr>
          <a:xfrm>
            <a:off x="288000" y="288000"/>
            <a:ext cx="9108720" cy="3757680"/>
          </a:xfrm>
          <a:prstGeom prst="rect">
            <a:avLst/>
          </a:prstGeom>
          <a:ln>
            <a:noFill/>
          </a:ln>
        </p:spPr>
      </p:pic>
      <p:sp>
        <p:nvSpPr>
          <p:cNvPr id="191" name="CustomShape 2"/>
          <p:cNvSpPr/>
          <p:nvPr/>
        </p:nvSpPr>
        <p:spPr>
          <a:xfrm>
            <a:off x="1620360" y="2016000"/>
            <a:ext cx="1655640" cy="45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6400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" name="CustomShape 3"/>
          <p:cNvSpPr/>
          <p:nvPr/>
        </p:nvSpPr>
        <p:spPr>
          <a:xfrm>
            <a:off x="1614600" y="868680"/>
            <a:ext cx="1655640" cy="45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3000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" name="CustomShape 4"/>
          <p:cNvSpPr/>
          <p:nvPr/>
        </p:nvSpPr>
        <p:spPr>
          <a:xfrm>
            <a:off x="1542600" y="3388680"/>
            <a:ext cx="1655640" cy="45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20310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" name="CustomShape 5"/>
          <p:cNvSpPr/>
          <p:nvPr/>
        </p:nvSpPr>
        <p:spPr>
          <a:xfrm>
            <a:off x="860040" y="3978720"/>
            <a:ext cx="7200720" cy="703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marL="342720" indent="-342720">
              <a:lnSpc>
                <a:spcPct val="100000"/>
              </a:lnSpc>
              <a:buClr>
                <a:srgbClr val="C00000"/>
              </a:buClr>
              <a:buFont typeface="Arial"/>
              <a:buAutoNum type="arabicParenR"/>
            </a:pPr>
            <a:r>
              <a:rPr lang="ru-RU" sz="20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14,7 </a:t>
            </a:r>
            <a:r>
              <a:rPr lang="en-US" sz="20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&gt;</a:t>
            </a:r>
            <a:r>
              <a:rPr lang="ru-RU" sz="20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 12 – Килиманджаро не подойдет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720" indent="-342720">
              <a:lnSpc>
                <a:spcPct val="100000"/>
              </a:lnSpc>
              <a:buClr>
                <a:srgbClr val="C00000"/>
              </a:buClr>
              <a:buFont typeface="Arial"/>
              <a:buAutoNum type="arabicParenR"/>
            </a:pPr>
            <a:r>
              <a:rPr lang="ru-RU" sz="20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(16000+8000) - 21000 = 3000(р) дровяная дешевле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" name="CustomShape 6"/>
          <p:cNvSpPr/>
          <p:nvPr/>
        </p:nvSpPr>
        <p:spPr>
          <a:xfrm>
            <a:off x="853560" y="4898880"/>
            <a:ext cx="7812000" cy="398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marL="342720" indent="-342720">
              <a:lnSpc>
                <a:spcPct val="100000"/>
              </a:lnSpc>
              <a:buClr>
                <a:srgbClr val="C00000"/>
              </a:buClr>
              <a:buFont typeface="Arial"/>
              <a:buAutoNum type="arabicParenR"/>
            </a:pPr>
            <a:r>
              <a:rPr lang="ru-RU" sz="2000" b="1" strike="noStrike" spc="-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2400х4 </a:t>
            </a:r>
            <a:r>
              <a:rPr lang="ru-RU" sz="20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- 2х1600 = 6400(р) - дровяная дешевле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6" name="CustomShape 7"/>
          <p:cNvSpPr/>
          <p:nvPr/>
        </p:nvSpPr>
        <p:spPr>
          <a:xfrm>
            <a:off x="855360" y="5581080"/>
            <a:ext cx="7632720" cy="1008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marL="342720" indent="-342720">
              <a:lnSpc>
                <a:spcPct val="100000"/>
              </a:lnSpc>
              <a:buClr>
                <a:srgbClr val="C00000"/>
              </a:buClr>
              <a:buFont typeface="Arial"/>
              <a:buAutoNum type="arabicParenR"/>
            </a:pPr>
            <a:r>
              <a:rPr lang="ru-RU" sz="20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21000х0.05 = 1050(р) скидка на печь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720" indent="-342720">
              <a:lnSpc>
                <a:spcPct val="100000"/>
              </a:lnSpc>
              <a:buClr>
                <a:srgbClr val="C00000"/>
              </a:buClr>
              <a:buFont typeface="Arial"/>
              <a:buAutoNum type="arabicParenR"/>
            </a:pPr>
            <a:r>
              <a:rPr lang="ru-RU" sz="20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600 х 0,4 = 240 (р) скидка на доставку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720" indent="-342720">
              <a:lnSpc>
                <a:spcPct val="100000"/>
              </a:lnSpc>
              <a:buClr>
                <a:srgbClr val="C00000"/>
              </a:buClr>
              <a:buFont typeface="Arial"/>
              <a:buAutoNum type="arabicParenR"/>
            </a:pPr>
            <a:r>
              <a:rPr lang="ru-RU" sz="2000" b="1" strike="noStrike" spc="-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21000 + 600 – (1050+240) = 20310(р) обойдется покупка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" name="TextShape 8"/>
          <p:cNvSpPr txBox="1"/>
          <p:nvPr/>
        </p:nvSpPr>
        <p:spPr>
          <a:xfrm>
            <a:off x="144000" y="4104000"/>
            <a:ext cx="694080" cy="34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Times New Roman"/>
              </a:rPr>
              <a:t>№ 2</a:t>
            </a:r>
          </a:p>
        </p:txBody>
      </p:sp>
      <p:sp>
        <p:nvSpPr>
          <p:cNvPr id="198" name="TextShape 9"/>
          <p:cNvSpPr txBox="1"/>
          <p:nvPr/>
        </p:nvSpPr>
        <p:spPr>
          <a:xfrm>
            <a:off x="144000" y="4104000"/>
            <a:ext cx="694080" cy="34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Times New Roman"/>
              </a:rPr>
              <a:t>№ 2</a:t>
            </a:r>
          </a:p>
        </p:txBody>
      </p:sp>
      <p:sp>
        <p:nvSpPr>
          <p:cNvPr id="199" name="TextShape 10"/>
          <p:cNvSpPr txBox="1"/>
          <p:nvPr/>
        </p:nvSpPr>
        <p:spPr>
          <a:xfrm>
            <a:off x="144000" y="4968000"/>
            <a:ext cx="694080" cy="34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Times New Roman"/>
              </a:rPr>
              <a:t>№ 3</a:t>
            </a:r>
          </a:p>
        </p:txBody>
      </p:sp>
      <p:sp>
        <p:nvSpPr>
          <p:cNvPr id="200" name="TextShape 11"/>
          <p:cNvSpPr txBox="1"/>
          <p:nvPr/>
        </p:nvSpPr>
        <p:spPr>
          <a:xfrm>
            <a:off x="144000" y="5704560"/>
            <a:ext cx="694080" cy="34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1800" b="0" strike="noStrike" spc="-1">
                <a:latin typeface="Times New Roman"/>
              </a:rPr>
              <a:t>№ 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2" name="Picture 2"/>
          <p:cNvPicPr/>
          <p:nvPr/>
        </p:nvPicPr>
        <p:blipFill>
          <a:blip r:embed="rId2"/>
          <a:stretch/>
        </p:blipFill>
        <p:spPr>
          <a:xfrm>
            <a:off x="0" y="260280"/>
            <a:ext cx="8845920" cy="6413652"/>
          </a:xfrm>
          <a:prstGeom prst="rect">
            <a:avLst/>
          </a:prstGeom>
          <a:ln>
            <a:noFill/>
          </a:ln>
        </p:spPr>
      </p:pic>
      <p:sp>
        <p:nvSpPr>
          <p:cNvPr id="203" name="Line 2"/>
          <p:cNvSpPr/>
          <p:nvPr/>
        </p:nvSpPr>
        <p:spPr>
          <a:xfrm flipV="1">
            <a:off x="6016320" y="2215080"/>
            <a:ext cx="720720" cy="1008000"/>
          </a:xfrm>
          <a:prstGeom prst="line">
            <a:avLst/>
          </a:prstGeom>
          <a:ln w="2844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4" name="Line 3"/>
          <p:cNvSpPr/>
          <p:nvPr/>
        </p:nvSpPr>
        <p:spPr>
          <a:xfrm flipV="1">
            <a:off x="6016320" y="1926360"/>
            <a:ext cx="0" cy="1296720"/>
          </a:xfrm>
          <a:prstGeom prst="line">
            <a:avLst/>
          </a:prstGeom>
          <a:ln w="2844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5" name="Line 4"/>
          <p:cNvSpPr/>
          <p:nvPr/>
        </p:nvSpPr>
        <p:spPr>
          <a:xfrm>
            <a:off x="5223960" y="2215080"/>
            <a:ext cx="1513080" cy="0"/>
          </a:xfrm>
          <a:prstGeom prst="line">
            <a:avLst/>
          </a:prstGeom>
          <a:ln w="2844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6" name="CustomShape 5"/>
          <p:cNvSpPr/>
          <p:nvPr/>
        </p:nvSpPr>
        <p:spPr>
          <a:xfrm>
            <a:off x="6089040" y="2215080"/>
            <a:ext cx="57492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0000"/>
                </a:solidFill>
                <a:latin typeface="Arial"/>
                <a:ea typeface="Arial"/>
              </a:rPr>
              <a:t>20</a:t>
            </a:r>
            <a:endParaRPr lang="ru-RU" sz="1800" b="0" strike="noStrike" spc="-1">
              <a:latin typeface="Times New Roman"/>
            </a:endParaRPr>
          </a:p>
        </p:txBody>
      </p:sp>
      <p:sp>
        <p:nvSpPr>
          <p:cNvPr id="207" name="CustomShape 6"/>
          <p:cNvSpPr/>
          <p:nvPr/>
        </p:nvSpPr>
        <p:spPr>
          <a:xfrm>
            <a:off x="5598720" y="1856520"/>
            <a:ext cx="45396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0000"/>
                </a:solidFill>
                <a:latin typeface="Arial"/>
                <a:ea typeface="Arial"/>
              </a:rPr>
              <a:t>14</a:t>
            </a:r>
            <a:endParaRPr lang="ru-RU" sz="1800" b="0" strike="noStrike" spc="-1">
              <a:latin typeface="Times New Roman"/>
            </a:endParaRPr>
          </a:p>
        </p:txBody>
      </p:sp>
      <p:sp>
        <p:nvSpPr>
          <p:cNvPr id="208" name="CustomShape 7"/>
          <p:cNvSpPr/>
          <p:nvPr/>
        </p:nvSpPr>
        <p:spPr>
          <a:xfrm>
            <a:off x="6339960" y="2585160"/>
            <a:ext cx="43200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FF0000"/>
                </a:solidFill>
                <a:latin typeface="Arial"/>
                <a:ea typeface="Arial"/>
              </a:rPr>
              <a:t>R</a:t>
            </a:r>
            <a:endParaRPr lang="ru-RU" sz="1800" b="0" strike="noStrike" spc="-1">
              <a:latin typeface="Times New Roman"/>
            </a:endParaRPr>
          </a:p>
        </p:txBody>
      </p:sp>
      <p:sp>
        <p:nvSpPr>
          <p:cNvPr id="209" name="CustomShape 8"/>
          <p:cNvSpPr/>
          <p:nvPr/>
        </p:nvSpPr>
        <p:spPr>
          <a:xfrm rot="16200000">
            <a:off x="5435280" y="2473560"/>
            <a:ext cx="8636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FF0000"/>
                </a:solidFill>
                <a:latin typeface="Arial"/>
                <a:ea typeface="Arial"/>
              </a:rPr>
              <a:t>R-14</a:t>
            </a:r>
            <a:endParaRPr lang="ru-RU" sz="1800" b="0" strike="noStrike" spc="-1">
              <a:latin typeface="Times New Roman"/>
            </a:endParaRPr>
          </a:p>
        </p:txBody>
      </p:sp>
      <p:sp>
        <p:nvSpPr>
          <p:cNvPr id="210" name="CustomShape 9"/>
          <p:cNvSpPr/>
          <p:nvPr/>
        </p:nvSpPr>
        <p:spPr>
          <a:xfrm>
            <a:off x="5868720" y="3223080"/>
            <a:ext cx="45072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B050"/>
                </a:solidFill>
                <a:latin typeface="Arial"/>
                <a:ea typeface="Arial"/>
              </a:rPr>
              <a:t>O</a:t>
            </a:r>
            <a:endParaRPr lang="ru-RU" sz="1800" b="0" strike="noStrike" spc="-1">
              <a:latin typeface="Times New Roman"/>
            </a:endParaRPr>
          </a:p>
        </p:txBody>
      </p:sp>
      <p:sp>
        <p:nvSpPr>
          <p:cNvPr id="211" name="CustomShape 10"/>
          <p:cNvSpPr/>
          <p:nvPr/>
        </p:nvSpPr>
        <p:spPr>
          <a:xfrm>
            <a:off x="5978160" y="1907280"/>
            <a:ext cx="25092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B050"/>
                </a:solidFill>
                <a:latin typeface="Arial"/>
                <a:ea typeface="Arial"/>
              </a:rPr>
              <a:t>B</a:t>
            </a:r>
            <a:endParaRPr lang="ru-RU" sz="1800" b="0" strike="noStrike" spc="-1">
              <a:latin typeface="Times New Roman"/>
            </a:endParaRPr>
          </a:p>
        </p:txBody>
      </p:sp>
      <p:sp>
        <p:nvSpPr>
          <p:cNvPr id="212" name="CustomShape 11"/>
          <p:cNvSpPr/>
          <p:nvPr/>
        </p:nvSpPr>
        <p:spPr>
          <a:xfrm>
            <a:off x="6771960" y="2040480"/>
            <a:ext cx="32544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B050"/>
                </a:solidFill>
                <a:latin typeface="Arial"/>
                <a:ea typeface="Arial"/>
              </a:rPr>
              <a:t>C</a:t>
            </a:r>
            <a:endParaRPr lang="ru-RU" sz="1800" b="0" strike="noStrike" spc="-1">
              <a:latin typeface="Times New Roman"/>
            </a:endParaRPr>
          </a:p>
        </p:txBody>
      </p:sp>
      <p:sp>
        <p:nvSpPr>
          <p:cNvPr id="213" name="CustomShape 12"/>
          <p:cNvSpPr/>
          <p:nvPr/>
        </p:nvSpPr>
        <p:spPr>
          <a:xfrm>
            <a:off x="5890680" y="1592640"/>
            <a:ext cx="25236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B050"/>
                </a:solidFill>
                <a:latin typeface="Arial"/>
                <a:ea typeface="Arial"/>
              </a:rPr>
              <a:t>К</a:t>
            </a:r>
            <a:endParaRPr lang="ru-RU" sz="1800" b="0" strike="noStrike" spc="-1">
              <a:latin typeface="Times New Roman"/>
            </a:endParaRPr>
          </a:p>
        </p:txBody>
      </p:sp>
      <p:sp>
        <p:nvSpPr>
          <p:cNvPr id="214" name="CustomShape 13"/>
          <p:cNvSpPr/>
          <p:nvPr/>
        </p:nvSpPr>
        <p:spPr>
          <a:xfrm>
            <a:off x="5007960" y="1969200"/>
            <a:ext cx="216000" cy="368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B050"/>
                </a:solidFill>
                <a:latin typeface="Arial"/>
                <a:ea typeface="Arial"/>
              </a:rPr>
              <a:t>А</a:t>
            </a:r>
            <a:endParaRPr lang="ru-RU" sz="1800" b="0" strike="noStrike" spc="-1">
              <a:latin typeface="Times New Roman"/>
            </a:endParaRPr>
          </a:p>
        </p:txBody>
      </p:sp>
      <p:sp>
        <p:nvSpPr>
          <p:cNvPr id="215" name="CustomShape 14"/>
          <p:cNvSpPr/>
          <p:nvPr/>
        </p:nvSpPr>
        <p:spPr>
          <a:xfrm>
            <a:off x="8845920" y="772920"/>
            <a:ext cx="3250080" cy="348005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Проведем хорду АС, и радиус ОК ┴ АС;  радиус ОС.  Рассмотрим прямоугольный треугольник ОВС. </a:t>
            </a:r>
            <a:endParaRPr lang="en-US" sz="2000" b="1" strike="noStrike" spc="-1" dirty="0">
              <a:latin typeface="Times New Roman" panose="02020603050405020304" pitchFamily="18" charset="0"/>
              <a:ea typeface="Arial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ВС = 40:2=20; </a:t>
            </a:r>
            <a:endParaRPr lang="en-US" sz="2000" b="1" strike="noStrike" spc="-1" dirty="0">
              <a:latin typeface="Times New Roman" panose="02020603050405020304" pitchFamily="18" charset="0"/>
              <a:ea typeface="Arial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ВК=64-50 = 14, </a:t>
            </a:r>
            <a:endParaRPr lang="en-US" sz="2000" b="1" strike="noStrike" spc="-1" dirty="0">
              <a:latin typeface="Times New Roman" panose="02020603050405020304" pitchFamily="18" charset="0"/>
              <a:ea typeface="Arial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значит ОВ = </a:t>
            </a:r>
            <a:r>
              <a:rPr lang="en-US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R</a:t>
            </a:r>
            <a:r>
              <a:rPr lang="ru-RU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-14.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R</a:t>
            </a:r>
            <a:r>
              <a:rPr lang="ru-RU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²=20²+(</a:t>
            </a:r>
            <a:r>
              <a:rPr lang="en-US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R </a:t>
            </a:r>
            <a:r>
              <a:rPr lang="ru-RU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-14)²</a:t>
            </a:r>
            <a:r>
              <a:rPr lang="en-US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 </a:t>
            </a:r>
            <a:r>
              <a:rPr lang="ru-RU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=</a:t>
            </a:r>
            <a:r>
              <a:rPr lang="en-US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en-US" sz="2000" b="1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=</a:t>
            </a:r>
            <a:r>
              <a:rPr lang="ru-RU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400+</a:t>
            </a:r>
            <a:r>
              <a:rPr lang="en-US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R</a:t>
            </a:r>
            <a:r>
              <a:rPr lang="ru-RU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²-28</a:t>
            </a:r>
            <a:r>
              <a:rPr lang="en-US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R</a:t>
            </a:r>
            <a:r>
              <a:rPr lang="ru-RU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+196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R=596</a:t>
            </a:r>
            <a:r>
              <a:rPr lang="ru-RU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:28=21,28см≈21,</a:t>
            </a:r>
            <a:r>
              <a:rPr lang="en-US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3</a:t>
            </a:r>
            <a:r>
              <a:rPr lang="ru-RU" sz="2000" b="1" strike="noStrike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см</a:t>
            </a:r>
            <a:endParaRPr lang="ru-RU" sz="2000" b="0" strike="noStrike" spc="-1" dirty="0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5503740-88A7-4911-BF1F-7D61B5F6F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2 способ решения задачи № 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="" xmlns:a16="http://schemas.microsoft.com/office/drawing/2014/main" id="{E8E67A61-CF70-4CC6-BD88-5EA107616CA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:r>
                  <a:rPr lang="ru-RU" dirty="0"/>
                  <a:t>Задачу можно решить используя формулу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3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𝐑</m:t>
                    </m:r>
                    <m:r>
                      <a:rPr lang="en-US" sz="3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6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6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6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sz="3600" b="1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3600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𝐋</m:t>
                                </m:r>
                              </m:num>
                              <m:den>
                                <m:r>
                                  <a:rPr lang="en-US" sz="3600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lang="en-US" sz="36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36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36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6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a:rPr lang="en-US" sz="36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3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𝟐𝐇</m:t>
                        </m:r>
                      </m:den>
                    </m:f>
                  </m:oMath>
                </a14:m>
                <a:endParaRPr lang="en-US" sz="3600" b="1" dirty="0"/>
              </a:p>
              <a:p>
                <a:r>
                  <a:rPr lang="en-US" sz="3600" b="1" dirty="0"/>
                  <a:t>L=40 </a:t>
                </a:r>
                <a:r>
                  <a:rPr lang="ru-RU" sz="3600" b="1" dirty="0"/>
                  <a:t>см, </a:t>
                </a:r>
                <a:r>
                  <a:rPr lang="en-US" sz="3600" b="1" dirty="0"/>
                  <a:t>H=64-50=14 </a:t>
                </a:r>
                <a:r>
                  <a:rPr lang="ru-RU" sz="3600" b="1" dirty="0"/>
                  <a:t>см</a:t>
                </a:r>
                <a:endParaRPr lang="en-US" sz="3600" b="1" dirty="0"/>
              </a:p>
              <a:p>
                <a:r>
                  <a:rPr lang="en-US" sz="3600" b="1" dirty="0"/>
                  <a:t>                 R=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6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600" b="1" i="1" smtClean="0">
                                <a:latin typeface="Cambria Math" panose="02040503050406030204" pitchFamily="18" charset="0"/>
                              </a:rPr>
                              <m:t>𝟐𝟎</m:t>
                            </m:r>
                          </m:e>
                          <m:sup>
                            <m:r>
                              <a:rPr lang="en-US" sz="36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36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3600" b="1" i="1" smtClean="0">
                                <a:latin typeface="Cambria Math" panose="02040503050406030204" pitchFamily="18" charset="0"/>
                              </a:rPr>
                              <m:t>𝟏𝟒</m:t>
                            </m:r>
                          </m:e>
                          <m:sup>
                            <m:r>
                              <a:rPr lang="en-US" sz="36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𝟏𝟒</m:t>
                        </m:r>
                      </m:den>
                    </m:f>
                  </m:oMath>
                </a14:m>
                <a:r>
                  <a:rPr lang="en-US" sz="3600" b="1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1" i="1" dirty="0" smtClean="0">
                            <a:latin typeface="Cambria Math" panose="02040503050406030204" pitchFamily="18" charset="0"/>
                          </a:rPr>
                          <m:t>𝟒𝟎𝟎</m:t>
                        </m:r>
                        <m:r>
                          <a:rPr lang="en-US" sz="3600" b="1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3600" b="1" i="1" dirty="0" smtClean="0">
                            <a:latin typeface="Cambria Math" panose="02040503050406030204" pitchFamily="18" charset="0"/>
                          </a:rPr>
                          <m:t>𝟏𝟗𝟔</m:t>
                        </m:r>
                      </m:num>
                      <m:den>
                        <m:r>
                          <a:rPr lang="en-US" sz="3600" b="1" i="1" dirty="0" smtClean="0">
                            <a:latin typeface="Cambria Math" panose="02040503050406030204" pitchFamily="18" charset="0"/>
                          </a:rPr>
                          <m:t>𝟐𝟖</m:t>
                        </m:r>
                      </m:den>
                    </m:f>
                  </m:oMath>
                </a14:m>
                <a:r>
                  <a:rPr lang="en-US" sz="3600" b="1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1" i="1" dirty="0" smtClean="0">
                            <a:latin typeface="Cambria Math" panose="02040503050406030204" pitchFamily="18" charset="0"/>
                          </a:rPr>
                          <m:t>𝟓𝟗𝟔</m:t>
                        </m:r>
                      </m:num>
                      <m:den>
                        <m:r>
                          <a:rPr lang="en-US" sz="3600" b="1" i="1" dirty="0" smtClean="0">
                            <a:latin typeface="Cambria Math" panose="02040503050406030204" pitchFamily="18" charset="0"/>
                          </a:rPr>
                          <m:t>𝟐𝟖</m:t>
                        </m:r>
                      </m:den>
                    </m:f>
                  </m:oMath>
                </a14:m>
                <a:r>
                  <a:rPr lang="en-US" sz="3600" b="1" dirty="0"/>
                  <a:t>=21,28 </a:t>
                </a:r>
                <a:r>
                  <a:rPr lang="ru-RU" sz="3600" b="1" dirty="0"/>
                  <a:t>см</a:t>
                </a:r>
                <a14:m>
                  <m:oMath xmlns:m="http://schemas.openxmlformats.org/officeDocument/2006/math">
                    <m:r>
                      <a:rPr lang="ru-RU" sz="3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ru-RU" sz="3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𝟐𝟏</m:t>
                    </m:r>
                    <m:r>
                      <a:rPr lang="ru-RU" sz="3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ru-RU" sz="3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ru-RU" sz="3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см</m:t>
                    </m:r>
                  </m:oMath>
                </a14:m>
                <a:endParaRPr lang="ru-RU" sz="3600" b="1" dirty="0"/>
              </a:p>
              <a:p>
                <a:endParaRPr lang="en-US" sz="3600" b="1" dirty="0"/>
              </a:p>
              <a:p>
                <a:endParaRPr lang="ru-RU" sz="3600" b="1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E8E67A61-CF70-4CC6-BD88-5EA107616C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2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117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1550C205-4286-4190-B29F-F224BACC8C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Попробуйте решить самостоятельно</a:t>
            </a:r>
          </a:p>
        </p:txBody>
      </p:sp>
    </p:spTree>
    <p:extLst>
      <p:ext uri="{BB962C8B-B14F-4D97-AF65-F5344CB8AC3E}">
        <p14:creationId xmlns:p14="http://schemas.microsoft.com/office/powerpoint/2010/main" val="3642083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3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82880" y="182880"/>
            <a:ext cx="5870880" cy="6021720"/>
          </a:xfrm>
          <a:prstGeom prst="rect">
            <a:avLst/>
          </a:prstGeom>
          <a:ln w="9360">
            <a:noFill/>
          </a:ln>
        </p:spPr>
      </p:pic>
      <p:pic>
        <p:nvPicPr>
          <p:cNvPr id="184" name="Picture 3"/>
          <p:cNvPicPr/>
          <p:nvPr/>
        </p:nvPicPr>
        <p:blipFill>
          <a:blip r:embed="rId3"/>
          <a:stretch/>
        </p:blipFill>
        <p:spPr>
          <a:xfrm>
            <a:off x="6003360" y="189720"/>
            <a:ext cx="5976360" cy="393768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688" y="605642"/>
            <a:ext cx="8878153" cy="585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82011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212</Words>
  <Application>Microsoft Office PowerPoint</Application>
  <PresentationFormat>Произвольный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Решение практико-ориентированных задач</vt:lpstr>
      <vt:lpstr>Презентация PowerPoint</vt:lpstr>
      <vt:lpstr>Презентация PowerPoint</vt:lpstr>
      <vt:lpstr>Презентация PowerPoint</vt:lpstr>
      <vt:lpstr>Презентация PowerPoint</vt:lpstr>
      <vt:lpstr>2 способ решения задачи № 5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практико-ориентированных задач</dc:title>
  <dc:creator>HOME</dc:creator>
  <cp:lastModifiedBy>203</cp:lastModifiedBy>
  <cp:revision>9</cp:revision>
  <dcterms:created xsi:type="dcterms:W3CDTF">2021-02-10T14:31:01Z</dcterms:created>
  <dcterms:modified xsi:type="dcterms:W3CDTF">2022-12-22T09:46:34Z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233742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