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7" r:id="rId3"/>
    <p:sldId id="298" r:id="rId4"/>
    <p:sldId id="306" r:id="rId5"/>
    <p:sldId id="284" r:id="rId6"/>
    <p:sldId id="307" r:id="rId7"/>
    <p:sldId id="285" r:id="rId8"/>
    <p:sldId id="308" r:id="rId9"/>
    <p:sldId id="300" r:id="rId10"/>
    <p:sldId id="309" r:id="rId11"/>
    <p:sldId id="299" r:id="rId12"/>
    <p:sldId id="310" r:id="rId13"/>
    <p:sldId id="311" r:id="rId14"/>
    <p:sldId id="301" r:id="rId15"/>
    <p:sldId id="302" r:id="rId16"/>
    <p:sldId id="303" r:id="rId17"/>
    <p:sldId id="304" r:id="rId18"/>
    <p:sldId id="30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6015F4-60F2-491E-A13B-30299A051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82F9088-E1FA-4112-B8C0-8B738EEA3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19EA55-76F8-4584-A599-6977BF203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F6F9481-0985-48BE-A93C-CA5A5056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B37281-AD12-429A-8F02-094532532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3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FB556D-F0FE-4D51-83F1-852682605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A807870-5728-4225-AAF2-A2E8E82D5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6C0F0AA-DE08-41E4-B133-7B0B0DE29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85C300F-9CA8-4E48-81F1-C45FB19F3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8B6090-F0CD-44EC-BCDC-9C13DAF46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6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484D815-5246-4254-94D1-E1AD01E22A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92ACEF1-FBA6-4C45-9DA2-1B4F62D570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2575CED-D3E4-45F4-978B-A115C5B75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13C7710-82F9-4494-8681-F4DEC7B36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0287127-484E-46B0-9F2A-20928079E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6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93A9A9-95BD-412B-8840-E353C9DDC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FF420A-281F-43BB-87C6-092327AB1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BB4C8C-F6E9-45F4-97A7-85D3B5CF5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EEFED7-C32A-47B6-919A-4D1943CDD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CAB59A-2364-4BAD-BDD8-54F4709D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204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1B49CE-E64F-4BCF-8AE0-496B46674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3E452C2-10AC-4A76-9650-7B2228767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FDAFE44-1177-4493-8EB1-B305126DD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FB0542-6E72-49C3-9EEF-066EF0510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705361-995F-4CB6-B048-8085D52EF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89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071C4F-9943-4161-AB1D-5E908ADDD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4E1FD3-CE95-464B-9075-8D6E128AE8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91C0330-B62A-46AA-8613-F9F4A0016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C61B8DB-66CB-4B29-BFAC-CB58C7F86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7F7A018-E7F6-405D-BA8A-AC3D2FE34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41CC05D-D812-41D4-9477-04870A5CB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87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FAF570-18D0-42CA-A869-EC47B0E45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E0B67A7-28B0-4A8F-9DB3-A382C393D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634D99-0A19-410F-865F-AA43D688B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CFCF4F-85B3-4380-B7B7-F95F5D377B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BBBA896-67C9-443C-8703-A42B8C1CD6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8FCB0F0-E38B-4F08-A2C4-3FE0C090F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E98FC90-63AC-4365-ABD7-AF7D24B8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208B975-CEF2-4727-92A9-54BE80B58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8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067D3F-3042-4633-92AC-5759203D6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7892173-A74B-4CD8-8ACE-879C57BA4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F43C4E6-E743-4CD0-8E25-4344037C4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E81C0EC-8531-4E3E-98C9-BB0DD85B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3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1802B73-E266-44A6-B1AF-1F7858265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239E7B8-F524-44A2-80C3-2EBB2F80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10A0679-0B7F-4322-85CB-79200C09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5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ECAFFF-B14E-4DA2-BFBF-CB8D47DE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153248-63EC-4136-86EB-F0C6DDF47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1AD426-CB87-42A6-AE38-BA343C99E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AF060-0AF0-48DC-A846-A1F25B8CF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EA32A68-151F-4929-93FD-ADBC52B2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239AE78-03C3-4523-963D-2A3DDFA3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24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8BE983-0284-4AC7-A758-4B388E610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3094AB5-FE17-4227-B82A-E8E56B621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C3E285B-992F-4090-9E6E-8BB97DCA5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D9AF25-3806-4B28-8C5B-C83CC4B35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223795-12C1-4C19-8700-ECBB0CFE5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66097FB-6F2D-45D2-BD86-D750161E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12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8A81A5-D7BD-411A-AB8E-DBB8A0953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02536D0-BF5C-4B8F-AE1F-B2BD11360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6D35380-556F-458F-B364-D9CA041BFF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13AEB-02BA-484C-A3BD-B44A7AE6905F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5F1E45-0A37-4378-8257-DAA626C9F1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EA58705-C8DB-47CF-899C-158613726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2915-7C4D-4AC2-96FB-572CE2846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8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8314" y="2428868"/>
            <a:ext cx="675537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про </a:t>
            </a:r>
          </a:p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форматы листов</a:t>
            </a:r>
            <a:endParaRPr lang="ru-RU" sz="5400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DD2231BB-8079-4252-851B-E59E83F2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D046213D-E437-493B-9EBA-532DD3D8D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106335" y="281339"/>
            <a:ext cx="104483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площадь листа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формата АЗ. Ответ дайте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квадратных сантиметрах.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6335" y="2379814"/>
            <a:ext cx="9922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6865551" y="5745768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prstClr val="black"/>
                </a:solidFill>
              </a:rPr>
              <a:pPr/>
              <a:t>10</a:t>
            </a:fld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8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/>
      <p:bldP spid="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106335" y="281339"/>
            <a:ext cx="104483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площадь листа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формата АЗ. Ответ дайте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квадратных сантиметрах.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6335" y="2379814"/>
            <a:ext cx="9922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А3 имеет размеры: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297 × 420 мм;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 = 29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см × 42см = 1247,4 см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069921" y="4754089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1247,4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6865551" y="5745768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/>
      <p:bldP spid="3" grpId="0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FC32F5-AFA8-414A-B775-89152C29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5A0AAD-54C0-4985-8D72-F4F134258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0" y="210266"/>
            <a:ext cx="10950039" cy="2570354"/>
          </a:xfrm>
        </p:spPr>
        <p:txBody>
          <a:bodyPr>
            <a:norm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 длины большей стороны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листа </a:t>
            </a:r>
            <a:r>
              <a:rPr lang="ru-RU" sz="36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 меньшей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бумаги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А1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Ответ дайте с точностью 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 десятых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0B847CE-71A0-45BD-AE59-04A8CF34B996}"/>
              </a:ext>
            </a:extLst>
          </p:cNvPr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415636" y="2553195"/>
            <a:ext cx="5783284" cy="378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62" y="1746399"/>
            <a:ext cx="6523038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4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414C288-E3A6-480C-AB23-0470817C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9FA74F-0AB6-49C1-B1DB-396DAA892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368135"/>
            <a:ext cx="11923815" cy="4975761"/>
          </a:xfrm>
        </p:spPr>
        <p:txBody>
          <a:bodyPr>
            <a:norm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b="1" u="sng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длину большей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листа бумаги </a:t>
            </a:r>
            <a:r>
              <a:rPr lang="ru-RU" sz="2800" b="1" u="sng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А2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в миллиметрах.</a:t>
            </a: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А3 имеет размеры: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297 × 420 мм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Тогда А2 имеет ширину 420 мм , длину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2× 297мм = 594мм</a:t>
            </a:r>
          </a:p>
          <a:p>
            <a:endParaRPr lang="ru-RU" dirty="0"/>
          </a:p>
        </p:txBody>
      </p:sp>
      <p:sp>
        <p:nvSpPr>
          <p:cNvPr id="8" name="Содержимое 3">
            <a:extLst>
              <a:ext uri="{FF2B5EF4-FFF2-40B4-BE49-F238E27FC236}">
                <a16:creationId xmlns:a16="http://schemas.microsoft.com/office/drawing/2014/main" xmlns="" id="{C64F37EE-B754-4021-B798-8B0837CC2804}"/>
              </a:ext>
            </a:extLst>
          </p:cNvPr>
          <p:cNvSpPr txBox="1">
            <a:spLocks/>
          </p:cNvSpPr>
          <p:nvPr/>
        </p:nvSpPr>
        <p:spPr>
          <a:xfrm>
            <a:off x="7310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5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FC32F5-AFA8-414A-B775-89152C29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5A0AAD-54C0-4985-8D72-F4F134258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0" y="210266"/>
            <a:ext cx="10950039" cy="2570354"/>
          </a:xfrm>
        </p:spPr>
        <p:txBody>
          <a:bodyPr>
            <a:norm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 длины большей стороны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листа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</a:p>
          <a:p>
            <a:pPr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меньшей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бумаги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А1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Ответ дайте с точностью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десятых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0B847CE-71A0-45BD-AE59-04A8CF34B996}"/>
              </a:ext>
            </a:extLst>
          </p:cNvPr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285008" y="2731324"/>
            <a:ext cx="5070763" cy="330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6CD053E-332B-4ED3-BB98-221AA7980F88}"/>
              </a:ext>
            </a:extLst>
          </p:cNvPr>
          <p:cNvSpPr txBox="1"/>
          <p:nvPr/>
        </p:nvSpPr>
        <p:spPr>
          <a:xfrm>
            <a:off x="5694603" y="3162944"/>
            <a:ext cx="6098344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А2 имеет размеры: 420 × 594мм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А1 имеет размеры: 594 × 2∙ 420мм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840: 594≈ 1,41..</a:t>
            </a:r>
          </a:p>
          <a:p>
            <a:endParaRPr lang="ru-RU" sz="2800" dirty="0"/>
          </a:p>
        </p:txBody>
      </p:sp>
      <p:sp>
        <p:nvSpPr>
          <p:cNvPr id="7" name="Содержимое 3">
            <a:extLst>
              <a:ext uri="{FF2B5EF4-FFF2-40B4-BE49-F238E27FC236}">
                <a16:creationId xmlns:a16="http://schemas.microsoft.com/office/drawing/2014/main" xmlns="" id="{D63B1714-ED9B-42F1-A724-5BF4AAC3A23A}"/>
              </a:ext>
            </a:extLst>
          </p:cNvPr>
          <p:cNvSpPr txBox="1">
            <a:spLocks/>
          </p:cNvSpPr>
          <p:nvPr/>
        </p:nvSpPr>
        <p:spPr>
          <a:xfrm>
            <a:off x="6865551" y="5745768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434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385F00-21FF-4FC9-9028-D7E2C1D72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09C2F5-F168-4A1E-B7C7-AEB017E71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7816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977A247-8D0D-486A-9DE5-F686CA70D7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28469" y="154745"/>
            <a:ext cx="10396023" cy="65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25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FE0CC55-0386-451F-9D4C-8E8E1A9CF0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8979" y="365759"/>
            <a:ext cx="11085342" cy="616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6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8911548-B960-483E-8274-1129DFF6503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64234" y="281353"/>
            <a:ext cx="11085341" cy="633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u-static.z-dn.net/files/dfc/c3afae256f427cb3ba20455db173c905.jpg">
            <a:extLst>
              <a:ext uri="{FF2B5EF4-FFF2-40B4-BE49-F238E27FC236}">
                <a16:creationId xmlns:a16="http://schemas.microsoft.com/office/drawing/2014/main" xmlns="" id="{66E40EA3-FDC6-48E4-805B-254E3562F61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2645" y="844617"/>
            <a:ext cx="778671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72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00092 L -0.9552 0.06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524001" y="0"/>
            <a:ext cx="887736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Общепринятые форматы листов бумаги обозначают буквой A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цифрой: A0, A1, A2 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далее. Если лист формата A0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разрезать пополам,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получаются два листа формата A1.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лист A1 разрезать пополам, получаются</a:t>
            </a:r>
            <a:r>
              <a:rPr lang="en-US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листа</a:t>
            </a:r>
            <a:endParaRPr lang="en-US" sz="2400" b="1" u="sng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A2 и так далее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</a:t>
            </a:r>
            <a:r>
              <a:rPr lang="en-US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отношение</a:t>
            </a:r>
            <a:r>
              <a:rPr lang="en-US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длины листа</a:t>
            </a:r>
            <a:endParaRPr lang="en-US" sz="2400" b="1" dirty="0">
              <a:solidFill>
                <a:srgbClr val="0099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его ширине у всех</a:t>
            </a:r>
            <a:r>
              <a:rPr lang="en-US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форматов, обозначенных буквой A, одно</a:t>
            </a:r>
            <a:endParaRPr lang="en-US" sz="2400" b="1" dirty="0">
              <a:solidFill>
                <a:srgbClr val="0099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то же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(то есть листы всех форматов подобны друг другу).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сделано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специально — чтобы можно было сохранить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пропорции текста на листе при изменении формата бумаги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(размер шрифта при этом тоже соответственно изменяется).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2909455" y="3693226"/>
            <a:ext cx="6293922" cy="316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1158" y="1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таблице 1 даны размеры листов бумаги четырёх форматов: от AЗ до A6.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24167" y="785794"/>
          <a:ext cx="6072229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3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93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46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9868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809720" y="3286124"/>
            <a:ext cx="84059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листов бумаги форматов АЗ, А4, А5 и А6 определите, 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порядковыми номерами обозначены их размеры 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1. Заполните таблицу ниже, в бланк ответов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перенесите последовательность четырёх цифр.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877561"/>
              </p:ext>
            </p:extLst>
          </p:nvPr>
        </p:nvGraphicFramePr>
        <p:xfrm>
          <a:off x="1833576" y="5344462"/>
          <a:ext cx="8358244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61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87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Форматы бумаги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АЗ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А4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А5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А6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Содержимое 3"/>
          <p:cNvSpPr txBox="1">
            <a:spLocks/>
          </p:cNvSpPr>
          <p:nvPr/>
        </p:nvSpPr>
        <p:spPr>
          <a:xfrm>
            <a:off x="7739074" y="60722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3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77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1158" y="1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таблице 1 даны размеры листов бумаги четырёх форматов: от AЗ до A6.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24167" y="785794"/>
          <a:ext cx="6072229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3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938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46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9868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809720" y="3286124"/>
            <a:ext cx="84059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листов бумаги форматов АЗ, А4, А5 и А6 определите, 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порядковыми номерами обозначены их размеры 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1. Заполните таблицу ниже, в бланк ответов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перенесите последовательность четырёх цифр.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788016"/>
              </p:ext>
            </p:extLst>
          </p:nvPr>
        </p:nvGraphicFramePr>
        <p:xfrm>
          <a:off x="1952596" y="4786322"/>
          <a:ext cx="8358244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61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287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Форматы бумаги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АЗ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А4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А5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А6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Содержимое 3"/>
          <p:cNvSpPr txBox="1">
            <a:spLocks/>
          </p:cNvSpPr>
          <p:nvPr/>
        </p:nvSpPr>
        <p:spPr>
          <a:xfrm>
            <a:off x="7739074" y="60722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3241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77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103237" y="0"/>
            <a:ext cx="102337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листов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А5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получится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разрезани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одного листа бумаги формата А0?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5524495" y="928669"/>
            <a:ext cx="5940673" cy="4431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2319064" y="1553047"/>
            <a:ext cx="7553874" cy="475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5892294" y="5572163"/>
            <a:ext cx="2569212" cy="4935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7310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prstClr val="black"/>
                </a:solidFill>
              </a:rPr>
              <a:pPr/>
              <a:t>6</a:t>
            </a:fld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9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  <p:bldP spid="8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749764" y="199918"/>
            <a:ext cx="102850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листов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А5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получится </a:t>
            </a: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разрезани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одного листа бумаги формата А0?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5892294" y="1261178"/>
            <a:ext cx="5940673" cy="4431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А0=2А1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А1=2А2; А0 = 2А1=2×(2А2)=4А2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А2=2А3; А0 =4А2=4×(2А3)=8А3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А3=2А4; А0 =8А3=8×(2А4)=16А4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А4=2А5; А0 =16А4=16×(2А5)=32А5</a:t>
            </a:r>
          </a:p>
          <a:p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А0=32А5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-1" y="1982301"/>
            <a:ext cx="5524495" cy="383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5892294" y="5572163"/>
            <a:ext cx="2569212" cy="4935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7310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  <p:bldP spid="8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414C288-E3A6-480C-AB23-0470817C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9FA74F-0AB6-49C1-B1DB-396DAA892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1262" y="843148"/>
            <a:ext cx="10782795" cy="3873150"/>
          </a:xfrm>
        </p:spPr>
        <p:txBody>
          <a:bodyPr>
            <a:norm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длину большей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листа бумаги </a:t>
            </a:r>
            <a:r>
              <a:rPr lang="ru-RU" sz="3600" b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А2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в миллиметрах.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1DFD50D7-7EF0-40E2-AC7C-B8548F5F0B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58836" y="2873829"/>
            <a:ext cx="9033164" cy="4073236"/>
          </a:xfrm>
        </p:spPr>
      </p:pic>
    </p:spTree>
    <p:extLst>
      <p:ext uri="{BB962C8B-B14F-4D97-AF65-F5344CB8AC3E}">
        <p14:creationId xmlns:p14="http://schemas.microsoft.com/office/powerpoint/2010/main" val="37234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7414C288-E3A6-480C-AB23-0470817C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9FA74F-0AB6-49C1-B1DB-396DAA892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8184" y="368135"/>
            <a:ext cx="11923815" cy="4975761"/>
          </a:xfrm>
        </p:spPr>
        <p:txBody>
          <a:bodyPr>
            <a:normAutofit/>
          </a:bodyPr>
          <a:lstStyle/>
          <a:p>
            <a:pPr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b="1" u="sng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длину большей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листа бумаги </a:t>
            </a:r>
            <a:r>
              <a:rPr lang="ru-RU" sz="2800" b="1" u="sng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А2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в миллиметрах.</a:t>
            </a: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А3 имеет размеры: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297 × 420 мм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Тогда А2 имеет ширину 420 мм , длину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2× 297мм = 594мм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1DFD50D7-7EF0-40E2-AC7C-B8548F5F0B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8753" y="3936670"/>
            <a:ext cx="7047910" cy="2921330"/>
          </a:xfrm>
        </p:spPr>
      </p:pic>
      <p:sp>
        <p:nvSpPr>
          <p:cNvPr id="8" name="Содержимое 3">
            <a:extLst>
              <a:ext uri="{FF2B5EF4-FFF2-40B4-BE49-F238E27FC236}">
                <a16:creationId xmlns:a16="http://schemas.microsoft.com/office/drawing/2014/main" xmlns="" id="{C64F37EE-B754-4021-B798-8B0837CC2804}"/>
              </a:ext>
            </a:extLst>
          </p:cNvPr>
          <p:cNvSpPr txBox="1">
            <a:spLocks/>
          </p:cNvSpPr>
          <p:nvPr/>
        </p:nvSpPr>
        <p:spPr>
          <a:xfrm>
            <a:off x="7310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594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777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603</Words>
  <Application>Microsoft Office PowerPoint</Application>
  <PresentationFormat>Произвольный</PresentationFormat>
  <Paragraphs>136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Решение практико-ориентированных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практико-ориентированных задач</dc:title>
  <dc:creator>HOME</dc:creator>
  <cp:lastModifiedBy>203</cp:lastModifiedBy>
  <cp:revision>9</cp:revision>
  <dcterms:created xsi:type="dcterms:W3CDTF">2021-02-10T13:09:20Z</dcterms:created>
  <dcterms:modified xsi:type="dcterms:W3CDTF">2022-12-22T09:31:57Z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356624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